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90" r:id="rId2"/>
    <p:sldId id="263" r:id="rId3"/>
    <p:sldId id="256" r:id="rId4"/>
    <p:sldId id="257" r:id="rId5"/>
    <p:sldId id="258" r:id="rId6"/>
    <p:sldId id="259" r:id="rId7"/>
    <p:sldId id="260" r:id="rId8"/>
    <p:sldId id="261" r:id="rId9"/>
    <p:sldId id="262" r:id="rId10"/>
    <p:sldId id="273" r:id="rId11"/>
    <p:sldId id="264" r:id="rId12"/>
    <p:sldId id="265" r:id="rId13"/>
    <p:sldId id="266" r:id="rId14"/>
    <p:sldId id="267" r:id="rId15"/>
    <p:sldId id="268" r:id="rId16"/>
    <p:sldId id="269" r:id="rId17"/>
    <p:sldId id="270" r:id="rId18"/>
    <p:sldId id="271" r:id="rId19"/>
    <p:sldId id="272"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8" r:id="rId3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3593" autoAdjust="0"/>
  </p:normalViewPr>
  <p:slideViewPr>
    <p:cSldViewPr>
      <p:cViewPr varScale="1">
        <p:scale>
          <a:sx n="77" d="100"/>
          <a:sy n="77" d="100"/>
        </p:scale>
        <p:origin x="-84" y="-6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D18E5B-9A45-4958-822B-3479529EBD3F}" type="datetimeFigureOut">
              <a:rPr lang="tr-TR" smtClean="0"/>
              <a:t>06.12.2017</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1764A4-A894-4701-BF64-23B615507DAF}" type="slidenum">
              <a:rPr lang="tr-TR" smtClean="0"/>
              <a:t>‹#›</a:t>
            </a:fld>
            <a:endParaRPr lang="tr-TR"/>
          </a:p>
        </p:txBody>
      </p:sp>
    </p:spTree>
    <p:extLst>
      <p:ext uri="{BB962C8B-B14F-4D97-AF65-F5344CB8AC3E}">
        <p14:creationId xmlns:p14="http://schemas.microsoft.com/office/powerpoint/2010/main" val="1658679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A1764A4-A894-4701-BF64-23B615507DAF}" type="slidenum">
              <a:rPr lang="tr-TR" smtClean="0"/>
              <a:t>19</a:t>
            </a:fld>
            <a:endParaRPr lang="tr-TR"/>
          </a:p>
        </p:txBody>
      </p:sp>
    </p:spTree>
    <p:extLst>
      <p:ext uri="{BB962C8B-B14F-4D97-AF65-F5344CB8AC3E}">
        <p14:creationId xmlns:p14="http://schemas.microsoft.com/office/powerpoint/2010/main" val="14537556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06.12.2017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06.12.2017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06.12.2017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06.12.2017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06.12.2017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t>06.12.2017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t>06.12.2017</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t>06.12.2017</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06.12.2017</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06.12.2017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06.12.2017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06.12.2017</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e-mufredat.meb.gov.tr/" TargetMode="Externa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e-mufredat.meb.gov.tr/"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atahari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838200"/>
            <a:ext cx="6335713"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3"/>
          <p:cNvSpPr txBox="1">
            <a:spLocks noChangeArrowheads="1"/>
          </p:cNvSpPr>
          <p:nvPr/>
        </p:nvSpPr>
        <p:spPr bwMode="auto">
          <a:xfrm>
            <a:off x="0" y="3657600"/>
            <a:ext cx="9144000" cy="3754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tr-TR" sz="2800" b="1" dirty="0">
                <a:effectLst>
                  <a:outerShdw blurRad="38100" dist="38100" dir="2700000" algn="tl">
                    <a:srgbClr val="C0C0C0"/>
                  </a:outerShdw>
                </a:effectLst>
                <a:latin typeface="Times New Roman" charset="0"/>
              </a:rPr>
              <a:t>FOÇA MİLLİ EĞİTİM </a:t>
            </a:r>
            <a:r>
              <a:rPr lang="tr-TR" sz="2800" b="1" dirty="0" smtClean="0">
                <a:effectLst>
                  <a:outerShdw blurRad="38100" dist="38100" dir="2700000" algn="tl">
                    <a:srgbClr val="C0C0C0"/>
                  </a:outerShdw>
                </a:effectLst>
                <a:latin typeface="Times New Roman" charset="0"/>
              </a:rPr>
              <a:t>MÜDÜRLÜĞÜ</a:t>
            </a:r>
          </a:p>
          <a:p>
            <a:pPr algn="ctr">
              <a:spcBef>
                <a:spcPct val="50000"/>
              </a:spcBef>
              <a:defRPr/>
            </a:pPr>
            <a:r>
              <a:rPr lang="tr-TR" sz="2800" b="1" dirty="0" smtClean="0">
                <a:effectLst>
                  <a:outerShdw blurRad="38100" dist="38100" dir="2700000" algn="tl">
                    <a:srgbClr val="C0C0C0"/>
                  </a:outerShdw>
                </a:effectLst>
                <a:latin typeface="Times New Roman" charset="0"/>
              </a:rPr>
              <a:t>E-MÜFREDAT PROJESİ </a:t>
            </a:r>
          </a:p>
          <a:p>
            <a:pPr algn="ctr">
              <a:spcBef>
                <a:spcPct val="50000"/>
              </a:spcBef>
              <a:defRPr/>
            </a:pPr>
            <a:r>
              <a:rPr lang="tr-TR" sz="2800" b="1" dirty="0" smtClean="0">
                <a:effectLst>
                  <a:outerShdw blurRad="38100" dist="38100" dir="2700000" algn="tl">
                    <a:srgbClr val="C0C0C0"/>
                  </a:outerShdw>
                </a:effectLst>
                <a:latin typeface="Times New Roman" charset="0"/>
              </a:rPr>
              <a:t>UYGULAMA TOPLANTISI</a:t>
            </a:r>
          </a:p>
          <a:p>
            <a:pPr algn="ctr">
              <a:spcBef>
                <a:spcPct val="50000"/>
              </a:spcBef>
              <a:defRPr/>
            </a:pPr>
            <a:r>
              <a:rPr lang="tr-TR" sz="2800" b="1" dirty="0" smtClean="0">
                <a:effectLst>
                  <a:outerShdw blurRad="38100" dist="38100" dir="2700000" algn="tl">
                    <a:srgbClr val="C0C0C0"/>
                  </a:outerShdw>
                </a:effectLst>
                <a:latin typeface="Times New Roman" charset="0"/>
              </a:rPr>
              <a:t>07/12/2017</a:t>
            </a:r>
          </a:p>
          <a:p>
            <a:pPr algn="ctr">
              <a:spcBef>
                <a:spcPct val="50000"/>
              </a:spcBef>
              <a:defRPr/>
            </a:pPr>
            <a:r>
              <a:rPr lang="tr-TR" sz="2800" b="1" dirty="0" smtClean="0">
                <a:effectLst>
                  <a:outerShdw blurRad="38100" dist="38100" dir="2700000" algn="tl">
                    <a:srgbClr val="C0C0C0"/>
                  </a:outerShdw>
                </a:effectLst>
                <a:latin typeface="Times New Roman" charset="0"/>
              </a:rPr>
              <a:t>Yer: Cemil Midilli Mesleki ve Teknik Anadolu Lisesi</a:t>
            </a:r>
          </a:p>
          <a:p>
            <a:pPr algn="ctr">
              <a:spcBef>
                <a:spcPct val="50000"/>
              </a:spcBef>
              <a:defRPr/>
            </a:pPr>
            <a:r>
              <a:rPr lang="tr-TR" sz="2800" b="1" dirty="0" smtClean="0">
                <a:solidFill>
                  <a:srgbClr val="B61024"/>
                </a:solidFill>
                <a:effectLst>
                  <a:outerShdw blurRad="38100" dist="38100" dir="2700000" algn="tl">
                    <a:srgbClr val="C0C0C0"/>
                  </a:outerShdw>
                </a:effectLst>
                <a:latin typeface="Times New Roman" charset="0"/>
              </a:rPr>
              <a:t> </a:t>
            </a:r>
            <a:endParaRPr lang="tr-TR" sz="2800" b="1" dirty="0">
              <a:solidFill>
                <a:srgbClr val="B61024"/>
              </a:solidFill>
              <a:effectLst>
                <a:outerShdw blurRad="38100" dist="38100" dir="2700000" algn="tl">
                  <a:srgbClr val="C0C0C0"/>
                </a:outerShdw>
              </a:effectLst>
              <a:latin typeface="Times New Roman" charset="0"/>
            </a:endParaRPr>
          </a:p>
        </p:txBody>
      </p:sp>
    </p:spTree>
    <p:extLst>
      <p:ext uri="{BB962C8B-B14F-4D97-AF65-F5344CB8AC3E}">
        <p14:creationId xmlns:p14="http://schemas.microsoft.com/office/powerpoint/2010/main" val="9266242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2"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500" fill="hold"/>
                                        <p:tgtEl>
                                          <p:spTgt spid="7170"/>
                                        </p:tgtEl>
                                        <p:attrNameLst>
                                          <p:attrName>ppt_x</p:attrName>
                                        </p:attrNameLst>
                                      </p:cBhvr>
                                      <p:tavLst>
                                        <p:tav tm="0">
                                          <p:val>
                                            <p:strVal val="#ppt_x+#ppt_w/2"/>
                                          </p:val>
                                        </p:tav>
                                        <p:tav tm="100000">
                                          <p:val>
                                            <p:strVal val="#ppt_x"/>
                                          </p:val>
                                        </p:tav>
                                      </p:tavLst>
                                    </p:anim>
                                    <p:anim calcmode="lin" valueType="num">
                                      <p:cBhvr>
                                        <p:cTn id="8" dur="500" fill="hold"/>
                                        <p:tgtEl>
                                          <p:spTgt spid="7170"/>
                                        </p:tgtEl>
                                        <p:attrNameLst>
                                          <p:attrName>ppt_y</p:attrName>
                                        </p:attrNameLst>
                                      </p:cBhvr>
                                      <p:tavLst>
                                        <p:tav tm="0">
                                          <p:val>
                                            <p:strVal val="#ppt_y"/>
                                          </p:val>
                                        </p:tav>
                                        <p:tav tm="100000">
                                          <p:val>
                                            <p:strVal val="#ppt_y"/>
                                          </p:val>
                                        </p:tav>
                                      </p:tavLst>
                                    </p:anim>
                                    <p:anim calcmode="lin" valueType="num">
                                      <p:cBhvr>
                                        <p:cTn id="9" dur="500" fill="hold"/>
                                        <p:tgtEl>
                                          <p:spTgt spid="7170"/>
                                        </p:tgtEl>
                                        <p:attrNameLst>
                                          <p:attrName>ppt_w</p:attrName>
                                        </p:attrNameLst>
                                      </p:cBhvr>
                                      <p:tavLst>
                                        <p:tav tm="0">
                                          <p:val>
                                            <p:fltVal val="0"/>
                                          </p:val>
                                        </p:tav>
                                        <p:tav tm="100000">
                                          <p:val>
                                            <p:strVal val="#ppt_w"/>
                                          </p:val>
                                        </p:tav>
                                      </p:tavLst>
                                    </p:anim>
                                    <p:anim calcmode="lin" valueType="num">
                                      <p:cBhvr>
                                        <p:cTn id="10" dur="500" fill="hold"/>
                                        <p:tgtEl>
                                          <p:spTgt spid="7170"/>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7171"/>
                                        </p:tgtEl>
                                        <p:attrNameLst>
                                          <p:attrName>style.visibility</p:attrName>
                                        </p:attrNameLst>
                                      </p:cBhvr>
                                      <p:to>
                                        <p:strVal val="visible"/>
                                      </p:to>
                                    </p:set>
                                    <p:anim calcmode="lin" valueType="num">
                                      <p:cBhvr additive="base">
                                        <p:cTn id="15" dur="500" fill="hold"/>
                                        <p:tgtEl>
                                          <p:spTgt spid="7171"/>
                                        </p:tgtEl>
                                        <p:attrNameLst>
                                          <p:attrName>ppt_x</p:attrName>
                                        </p:attrNameLst>
                                      </p:cBhvr>
                                      <p:tavLst>
                                        <p:tav tm="0">
                                          <p:val>
                                            <p:strVal val="#ppt_x"/>
                                          </p:val>
                                        </p:tav>
                                        <p:tav tm="100000">
                                          <p:val>
                                            <p:strVal val="#ppt_x"/>
                                          </p:val>
                                        </p:tav>
                                      </p:tavLst>
                                    </p:anim>
                                    <p:anim calcmode="lin" valueType="num">
                                      <p:cBhvr additive="base">
                                        <p:cTn id="16" dur="500" fill="hold"/>
                                        <p:tgtEl>
                                          <p:spTgt spid="717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395536" y="2996952"/>
            <a:ext cx="8533468" cy="1938992"/>
          </a:xfrm>
          <a:prstGeom prst="rect">
            <a:avLst/>
          </a:prstGeom>
        </p:spPr>
        <p:txBody>
          <a:bodyPr wrap="square">
            <a:spAutoFit/>
          </a:bodyPr>
          <a:lstStyle/>
          <a:p>
            <a:r>
              <a:rPr lang="tr-TR" sz="2400" b="1" dirty="0" smtClean="0">
                <a:solidFill>
                  <a:srgbClr val="000000"/>
                </a:solidFill>
                <a:latin typeface="Tahoma"/>
              </a:rPr>
              <a:t>Zümre Çalışmalarının tek tek sisteme girilmesi aşağıda verilmiştir.</a:t>
            </a:r>
          </a:p>
          <a:p>
            <a:endParaRPr lang="tr-TR" sz="2400" b="1" dirty="0" smtClean="0">
              <a:solidFill>
                <a:srgbClr val="000000"/>
              </a:solidFill>
              <a:latin typeface="Tahoma"/>
            </a:endParaRPr>
          </a:p>
          <a:p>
            <a:r>
              <a:rPr lang="tr-TR" sz="2400" b="1" dirty="0" smtClean="0">
                <a:solidFill>
                  <a:srgbClr val="000000"/>
                </a:solidFill>
                <a:latin typeface="Tahoma"/>
              </a:rPr>
              <a:t>Öncelikle menü çubuğunun işlevlerini  bilmemiz gerekiyor.</a:t>
            </a:r>
            <a:endParaRPr lang="tr-TR" sz="2400" b="1" dirty="0"/>
          </a:p>
        </p:txBody>
      </p:sp>
      <p:sp>
        <p:nvSpPr>
          <p:cNvPr id="4" name="Dikdörtgen 3"/>
          <p:cNvSpPr/>
          <p:nvPr/>
        </p:nvSpPr>
        <p:spPr>
          <a:xfrm>
            <a:off x="881850" y="378530"/>
            <a:ext cx="7560840" cy="1754326"/>
          </a:xfrm>
          <a:prstGeom prst="rect">
            <a:avLst/>
          </a:prstGeom>
          <a:noFill/>
        </p:spPr>
        <p:txBody>
          <a:bodyPr wrap="square" lIns="91440" tIns="45720" rIns="91440" bIns="45720">
            <a:spAutoFit/>
          </a:bodyPr>
          <a:lstStyle/>
          <a:p>
            <a:pPr algn="ctr"/>
            <a:r>
              <a:rPr lang="tr-TR" sz="5400" dirty="0">
                <a:solidFill>
                  <a:srgbClr val="FF0000"/>
                </a:solidFill>
              </a:rPr>
              <a:t>Zümre </a:t>
            </a:r>
            <a:r>
              <a:rPr lang="tr-TR" sz="5400" dirty="0" smtClean="0">
                <a:solidFill>
                  <a:srgbClr val="FF0000"/>
                </a:solidFill>
              </a:rPr>
              <a:t>Çalışmalarının</a:t>
            </a:r>
          </a:p>
          <a:p>
            <a:pPr algn="ctr"/>
            <a:r>
              <a:rPr lang="tr-TR" sz="5400" dirty="0" smtClean="0">
                <a:solidFill>
                  <a:srgbClr val="FF0000"/>
                </a:solidFill>
              </a:rPr>
              <a:t> </a:t>
            </a:r>
            <a:r>
              <a:rPr lang="tr-TR" sz="5400" dirty="0">
                <a:solidFill>
                  <a:srgbClr val="FF0000"/>
                </a:solidFill>
              </a:rPr>
              <a:t>Sisteme Girilmesi</a:t>
            </a:r>
            <a:endParaRPr lang="tr-TR" sz="54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extLst>
      <p:ext uri="{BB962C8B-B14F-4D97-AF65-F5344CB8AC3E}">
        <p14:creationId xmlns:p14="http://schemas.microsoft.com/office/powerpoint/2010/main" val="20699223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44624"/>
            <a:ext cx="8003232" cy="360041"/>
          </a:xfrm>
        </p:spPr>
        <p:txBody>
          <a:bodyPr>
            <a:noAutofit/>
          </a:bodyPr>
          <a:lstStyle/>
          <a:p>
            <a:r>
              <a:rPr lang="tr-TR" sz="2800" b="1" dirty="0" smtClean="0"/>
              <a:t>İçerik Kısa Yolları</a:t>
            </a:r>
            <a:endParaRPr lang="tr-TR" sz="2800" b="1" dirty="0"/>
          </a:p>
        </p:txBody>
      </p:sp>
      <p:sp>
        <p:nvSpPr>
          <p:cNvPr id="3" name="İçerik Yer Tutucusu 2"/>
          <p:cNvSpPr>
            <a:spLocks noGrp="1"/>
          </p:cNvSpPr>
          <p:nvPr>
            <p:ph idx="1"/>
          </p:nvPr>
        </p:nvSpPr>
        <p:spPr>
          <a:xfrm>
            <a:off x="539552" y="706214"/>
            <a:ext cx="8229600" cy="6264696"/>
          </a:xfrm>
        </p:spPr>
        <p:txBody>
          <a:bodyPr>
            <a:normAutofit fontScale="40000" lnSpcReduction="20000"/>
          </a:bodyPr>
          <a:lstStyle/>
          <a:p>
            <a:r>
              <a:rPr lang="tr-TR" sz="4000" b="1" dirty="0" smtClean="0"/>
              <a:t>e-Müfredat </a:t>
            </a:r>
            <a:r>
              <a:rPr lang="tr-TR" sz="4000" b="1" dirty="0"/>
              <a:t>Portali Menü </a:t>
            </a:r>
            <a:r>
              <a:rPr lang="tr-TR" sz="4000" b="1" dirty="0" smtClean="0"/>
              <a:t>Yapısı</a:t>
            </a:r>
          </a:p>
          <a:p>
            <a:r>
              <a:rPr lang="tr-TR" sz="4000" dirty="0" smtClean="0"/>
              <a:t>e-M</a:t>
            </a:r>
            <a:r>
              <a:rPr lang="tr-TR" dirty="0" smtClean="0"/>
              <a:t>üfredat </a:t>
            </a:r>
            <a:r>
              <a:rPr lang="tr-TR" dirty="0"/>
              <a:t>portalinde her sayfada sağ üst bölümde tüm ekranda yapılabilecek işler birer menüde toplanmıştır. Buna menü çubuğu denmektedir. Bazı ekranlarda bu menü haricinde de düğmeler bulunmaktadır Menü çubuğu aşağıdaki gibidir; </a:t>
            </a:r>
            <a:endParaRPr lang="tr-TR" dirty="0" smtClean="0"/>
          </a:p>
          <a:p>
            <a:endParaRPr lang="tr-TR" dirty="0" smtClean="0"/>
          </a:p>
          <a:p>
            <a:endParaRPr lang="tr-TR" dirty="0"/>
          </a:p>
          <a:p>
            <a:r>
              <a:rPr lang="tr-TR" dirty="0"/>
              <a:t>Menü çubuğundaki simgelerin görevleri aşağıdaki gibidir; </a:t>
            </a:r>
            <a:endParaRPr lang="tr-TR" dirty="0" smtClean="0"/>
          </a:p>
          <a:p>
            <a:r>
              <a:rPr lang="tr-TR" b="1" dirty="0"/>
              <a:t> </a:t>
            </a:r>
            <a:r>
              <a:rPr lang="tr-TR" b="1" dirty="0" smtClean="0"/>
              <a:t>       Yeni </a:t>
            </a:r>
            <a:r>
              <a:rPr lang="tr-TR" b="1" dirty="0"/>
              <a:t>Kayıt Düğmesi </a:t>
            </a:r>
            <a:r>
              <a:rPr lang="tr-TR" dirty="0"/>
              <a:t>	Yeni bir kayıt oluşturmak veya var olan bir kaydı güncellemek için </a:t>
            </a:r>
            <a:r>
              <a:rPr lang="tr-TR" dirty="0" smtClean="0"/>
              <a:t>  </a:t>
            </a:r>
          </a:p>
          <a:p>
            <a:r>
              <a:rPr lang="tr-TR" dirty="0"/>
              <a:t> </a:t>
            </a:r>
            <a:r>
              <a:rPr lang="tr-TR" dirty="0" smtClean="0"/>
              <a:t>       kullanılır</a:t>
            </a:r>
            <a:r>
              <a:rPr lang="tr-TR" dirty="0"/>
              <a:t>. Kayıt Güncelle düğmesi ile aynı işlevleri yerine getirir. </a:t>
            </a:r>
            <a:endParaRPr lang="tr-TR" dirty="0" smtClean="0"/>
          </a:p>
          <a:p>
            <a:r>
              <a:rPr lang="tr-TR" dirty="0"/>
              <a:t>	</a:t>
            </a:r>
          </a:p>
          <a:p>
            <a:r>
              <a:rPr lang="tr-TR" b="1" dirty="0" smtClean="0"/>
              <a:t>          Kayıt </a:t>
            </a:r>
            <a:r>
              <a:rPr lang="tr-TR" b="1" dirty="0"/>
              <a:t>Güncelle Düğmesi </a:t>
            </a:r>
            <a:r>
              <a:rPr lang="tr-TR" dirty="0"/>
              <a:t>	Yeni bir kayıt oluşturmak veya var olan bir kaydı güncellemek için </a:t>
            </a:r>
            <a:r>
              <a:rPr lang="tr-TR" dirty="0" smtClean="0"/>
              <a:t>     </a:t>
            </a:r>
          </a:p>
          <a:p>
            <a:r>
              <a:rPr lang="tr-TR" dirty="0"/>
              <a:t> </a:t>
            </a:r>
            <a:r>
              <a:rPr lang="tr-TR" dirty="0" smtClean="0"/>
              <a:t>      kullanılır</a:t>
            </a:r>
            <a:r>
              <a:rPr lang="tr-TR" dirty="0"/>
              <a:t>. Yeni Kayıt düğmesi ile aynı işlevleri yerine getirir. 	</a:t>
            </a:r>
            <a:endParaRPr lang="tr-TR" dirty="0" smtClean="0"/>
          </a:p>
          <a:p>
            <a:endParaRPr lang="tr-TR" dirty="0"/>
          </a:p>
          <a:p>
            <a:r>
              <a:rPr lang="tr-TR" b="1" dirty="0" smtClean="0"/>
              <a:t>         Kayıt </a:t>
            </a:r>
            <a:r>
              <a:rPr lang="tr-TR" b="1" dirty="0"/>
              <a:t>Sil Düğmesi </a:t>
            </a:r>
            <a:r>
              <a:rPr lang="tr-TR" dirty="0"/>
              <a:t>	Daha önceden oluşturulmuş ve silme yapılması mümkün olan </a:t>
            </a:r>
            <a:endParaRPr lang="tr-TR" dirty="0" smtClean="0"/>
          </a:p>
          <a:p>
            <a:r>
              <a:rPr lang="tr-TR" dirty="0"/>
              <a:t> </a:t>
            </a:r>
            <a:r>
              <a:rPr lang="tr-TR" dirty="0" smtClean="0"/>
              <a:t>         tamamen </a:t>
            </a:r>
            <a:r>
              <a:rPr lang="tr-TR" dirty="0"/>
              <a:t>silmek veya var olan bir hakkı geri almak için kullanılır. 	</a:t>
            </a:r>
          </a:p>
          <a:p>
            <a:endParaRPr lang="tr-TR" b="1" dirty="0" smtClean="0"/>
          </a:p>
          <a:p>
            <a:r>
              <a:rPr lang="tr-TR" b="1" dirty="0"/>
              <a:t> </a:t>
            </a:r>
            <a:r>
              <a:rPr lang="tr-TR" b="1" dirty="0" smtClean="0"/>
              <a:t>         Veri </a:t>
            </a:r>
            <a:r>
              <a:rPr lang="tr-TR" b="1" dirty="0"/>
              <a:t>Giriş Alanları Temizle Düğmesi </a:t>
            </a:r>
            <a:r>
              <a:rPr lang="tr-TR" dirty="0"/>
              <a:t>	Ekranda mevcut olan alanların içini temizlemek ve yeni </a:t>
            </a:r>
            <a:endParaRPr lang="tr-TR" dirty="0" smtClean="0"/>
          </a:p>
          <a:p>
            <a:r>
              <a:rPr lang="tr-TR" dirty="0"/>
              <a:t> </a:t>
            </a:r>
            <a:r>
              <a:rPr lang="tr-TR" dirty="0" smtClean="0"/>
              <a:t>          bir </a:t>
            </a:r>
            <a:r>
              <a:rPr lang="tr-TR" dirty="0"/>
              <a:t>kayıt veya işlem yapma aşamasına getirmek için kullanılır. </a:t>
            </a:r>
            <a:endParaRPr lang="tr-TR" dirty="0" smtClean="0"/>
          </a:p>
          <a:p>
            <a:r>
              <a:rPr lang="tr-TR" dirty="0"/>
              <a:t>	</a:t>
            </a:r>
          </a:p>
          <a:p>
            <a:r>
              <a:rPr lang="tr-TR" b="1" dirty="0" smtClean="0"/>
              <a:t>           Raporlama </a:t>
            </a:r>
            <a:r>
              <a:rPr lang="tr-TR" b="1" dirty="0"/>
              <a:t>Düğmesi </a:t>
            </a:r>
            <a:r>
              <a:rPr lang="tr-TR" dirty="0"/>
              <a:t>	Ekranda alınabilecek bir rapor varsa o raporu önce ekranda daha </a:t>
            </a:r>
            <a:r>
              <a:rPr lang="tr-TR" dirty="0" smtClean="0"/>
              <a:t>  </a:t>
            </a:r>
          </a:p>
          <a:p>
            <a:r>
              <a:rPr lang="tr-TR" dirty="0"/>
              <a:t> </a:t>
            </a:r>
            <a:r>
              <a:rPr lang="tr-TR" dirty="0" smtClean="0"/>
              <a:t>          sonra </a:t>
            </a:r>
            <a:r>
              <a:rPr lang="tr-TR" dirty="0"/>
              <a:t>ise istenilen çıktı ortamına yönlendirmek için kullanılır. </a:t>
            </a:r>
            <a:endParaRPr lang="tr-TR" dirty="0" smtClean="0"/>
          </a:p>
          <a:p>
            <a:r>
              <a:rPr lang="tr-TR" dirty="0"/>
              <a:t>	</a:t>
            </a:r>
          </a:p>
          <a:p>
            <a:r>
              <a:rPr lang="tr-TR" b="1" dirty="0" smtClean="0"/>
              <a:t>          Mesaj </a:t>
            </a:r>
            <a:r>
              <a:rPr lang="tr-TR" b="1" dirty="0"/>
              <a:t>Yaz Düğmesi </a:t>
            </a:r>
            <a:r>
              <a:rPr lang="tr-TR" dirty="0"/>
              <a:t>	Çeşitli konularda programa ve işletimine ait konularda görüş, öneri ve </a:t>
            </a:r>
            <a:r>
              <a:rPr lang="tr-TR" dirty="0" smtClean="0"/>
              <a:t> </a:t>
            </a:r>
          </a:p>
          <a:p>
            <a:r>
              <a:rPr lang="tr-TR" dirty="0"/>
              <a:t> </a:t>
            </a:r>
            <a:r>
              <a:rPr lang="tr-TR" dirty="0" smtClean="0"/>
              <a:t>          bildirimleri </a:t>
            </a:r>
            <a:r>
              <a:rPr lang="tr-TR" dirty="0"/>
              <a:t>yazmak için kullanılır. Bu bölüme girildiğinde ”Öneri Tipi” bölümünden bir öneri seçilir ve 1.000 karaktere kadar görüş, öneri ve bildirim yazılabilir. Daha sonra ”Mesaj Gönder” düğmesine basarak ileti gönderilmiş olur. </a:t>
            </a:r>
            <a:endParaRPr lang="tr-TR" dirty="0" smtClean="0"/>
          </a:p>
          <a:p>
            <a:r>
              <a:rPr lang="tr-TR" dirty="0"/>
              <a:t>	</a:t>
            </a:r>
          </a:p>
          <a:p>
            <a:r>
              <a:rPr lang="tr-TR" b="1" dirty="0" smtClean="0"/>
              <a:t>           Çıkış </a:t>
            </a:r>
            <a:r>
              <a:rPr lang="tr-TR" b="1" dirty="0"/>
              <a:t>Düğmesi </a:t>
            </a:r>
            <a:r>
              <a:rPr lang="tr-TR" dirty="0"/>
              <a:t>	Bu düğmeye basarak programdan güvenli bir biçimde çıkılır. 	</a:t>
            </a:r>
          </a:p>
          <a:p>
            <a:endParaRPr lang="tr-T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445" y="1628800"/>
            <a:ext cx="7272808"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489" y="2700022"/>
            <a:ext cx="371475"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4485" y="2212085"/>
            <a:ext cx="266178"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489" y="3379469"/>
            <a:ext cx="38100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4485" y="3849637"/>
            <a:ext cx="371475"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5013" y="4529945"/>
            <a:ext cx="352425"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5013" y="5120233"/>
            <a:ext cx="38100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0767" y="6042011"/>
            <a:ext cx="300915" cy="317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48635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23528" y="58847"/>
            <a:ext cx="8712968" cy="4031873"/>
          </a:xfrm>
          <a:prstGeom prst="rect">
            <a:avLst/>
          </a:prstGeom>
        </p:spPr>
        <p:txBody>
          <a:bodyPr wrap="square">
            <a:spAutoFit/>
          </a:bodyPr>
          <a:lstStyle/>
          <a:p>
            <a:r>
              <a:rPr lang="tr-TR" sz="1600" b="1" dirty="0"/>
              <a:t>Eğitim Kurumları için Kurul Tanımlama </a:t>
            </a:r>
            <a:r>
              <a:rPr lang="tr-TR" sz="1600" b="1" dirty="0" smtClean="0"/>
              <a:t>İşlemleri</a:t>
            </a:r>
          </a:p>
          <a:p>
            <a:endParaRPr lang="tr-TR" sz="1600" b="1" dirty="0"/>
          </a:p>
          <a:p>
            <a:r>
              <a:rPr lang="tr-TR" sz="1600" dirty="0" smtClean="0"/>
              <a:t>      </a:t>
            </a:r>
            <a:r>
              <a:rPr lang="tr-TR" sz="1600" b="1" dirty="0" smtClean="0"/>
              <a:t>“</a:t>
            </a:r>
            <a:r>
              <a:rPr lang="tr-TR" sz="1600" b="1" dirty="0"/>
              <a:t>Yönetimsel İşlemler” altındaki “Eğitim Kurumu İşlemleri” menüsü </a:t>
            </a:r>
            <a:r>
              <a:rPr lang="tr-TR" sz="1600" b="1" dirty="0" smtClean="0"/>
              <a:t>altında </a:t>
            </a:r>
            <a:r>
              <a:rPr lang="tr-TR" sz="1600" b="1" dirty="0"/>
              <a:t>bulunan “Kurul Tanımlama” ekranı, eğitim kurumları tarafından yapılacak olan kurulların tanımlandığı bölümdür. </a:t>
            </a:r>
            <a:endParaRPr lang="tr-TR" sz="1600" b="1" dirty="0" smtClean="0"/>
          </a:p>
          <a:p>
            <a:r>
              <a:rPr lang="tr-TR" sz="1600" b="1" dirty="0" smtClean="0"/>
              <a:t>       Bu </a:t>
            </a:r>
            <a:r>
              <a:rPr lang="tr-TR" sz="1600" b="1" dirty="0"/>
              <a:t>ekrana sadece yetkili yöneticiler, okul kurul/zümre başkanları kendi kurumları bazında giriş yapabilmektedir.</a:t>
            </a:r>
            <a:r>
              <a:rPr lang="tr-TR" sz="1600" dirty="0"/>
              <a:t> </a:t>
            </a:r>
            <a:endParaRPr lang="tr-TR" sz="1600" dirty="0" smtClean="0"/>
          </a:p>
          <a:p>
            <a:r>
              <a:rPr lang="tr-TR" sz="1600" dirty="0"/>
              <a:t> </a:t>
            </a:r>
            <a:r>
              <a:rPr lang="tr-TR" sz="1600" dirty="0" smtClean="0"/>
              <a:t>     </a:t>
            </a:r>
            <a:r>
              <a:rPr lang="tr-TR" sz="1600" b="1" dirty="0" smtClean="0"/>
              <a:t> İlçe </a:t>
            </a:r>
            <a:r>
              <a:rPr lang="tr-TR" sz="1600" b="1" dirty="0"/>
              <a:t>ve İl Millî Eğitim Müdürlüklerinin zümre kurul tanımlamaları, benzer şekilde ilçe için “İlçe M.E.M. Zümreler ve Sonuçlar” ekranından, il için ise “İl M.E.M. Zümreler ve Sonuçlar” ekranından yapılabilir. </a:t>
            </a:r>
            <a:endParaRPr lang="tr-TR" sz="1600" b="1" dirty="0" smtClean="0"/>
          </a:p>
          <a:p>
            <a:r>
              <a:rPr lang="tr-TR" sz="1600" b="1" dirty="0"/>
              <a:t> </a:t>
            </a:r>
            <a:r>
              <a:rPr lang="tr-TR" sz="1600" b="1" dirty="0" smtClean="0"/>
              <a:t>      Diğer </a:t>
            </a:r>
            <a:r>
              <a:rPr lang="tr-TR" sz="1600" b="1" dirty="0"/>
              <a:t>tanımlama işlemleri aynıdır.</a:t>
            </a:r>
          </a:p>
          <a:p>
            <a:r>
              <a:rPr lang="tr-TR" sz="1600" b="1" dirty="0" smtClean="0"/>
              <a:t>       Bu </a:t>
            </a:r>
            <a:r>
              <a:rPr lang="tr-TR" sz="1600" b="1" dirty="0"/>
              <a:t>ekrana girdiğinizde geçerli dönem otomatik olarak ekrana gelecektir. İş takvimi seçilmeden herhangi bir işlem yapılamaz. </a:t>
            </a:r>
            <a:endParaRPr lang="tr-TR" sz="1600" b="1" dirty="0" smtClean="0"/>
          </a:p>
          <a:p>
            <a:r>
              <a:rPr lang="tr-TR" sz="1600" b="1" dirty="0"/>
              <a:t> </a:t>
            </a:r>
            <a:r>
              <a:rPr lang="tr-TR" sz="1600" b="1" dirty="0" smtClean="0"/>
              <a:t>    “</a:t>
            </a:r>
            <a:r>
              <a:rPr lang="tr-TR" sz="1600" b="1" dirty="0"/>
              <a:t>Kurul Tanımlama” ekranına girmeniz gerekiyor ise ve girme yetkiniz yok ise, bu ekrana giriş yetkinizi eğitim kurumu müdürlüğü “Eğitim Kurumu Zümre Başkanları” isimli ekranı kullanarak verebilecektir. </a:t>
            </a:r>
            <a:r>
              <a:rPr lang="tr-TR" sz="1600" b="1" dirty="0" smtClean="0"/>
              <a:t>     </a:t>
            </a:r>
          </a:p>
          <a:p>
            <a:r>
              <a:rPr lang="tr-TR" sz="1600" b="1" dirty="0"/>
              <a:t> </a:t>
            </a:r>
            <a:r>
              <a:rPr lang="tr-TR" sz="1600" b="1" dirty="0" smtClean="0"/>
              <a:t>     Daha </a:t>
            </a:r>
            <a:r>
              <a:rPr lang="tr-TR" sz="1600" b="1" dirty="0"/>
              <a:t>önceki yıllara ait iş takvimleri seçilerek önceki dönem işlemlerine de ulaşabilirsiniz.</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074" y="4365104"/>
            <a:ext cx="7488832" cy="219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58092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1508" y="20526"/>
            <a:ext cx="9004987" cy="5078313"/>
          </a:xfrm>
          <a:prstGeom prst="rect">
            <a:avLst/>
          </a:prstGeom>
        </p:spPr>
        <p:txBody>
          <a:bodyPr wrap="square">
            <a:spAutoFit/>
          </a:bodyPr>
          <a:lstStyle/>
          <a:p>
            <a:r>
              <a:rPr lang="tr-TR" dirty="0" smtClean="0"/>
              <a:t>    Bu </a:t>
            </a:r>
            <a:r>
              <a:rPr lang="tr-TR" dirty="0"/>
              <a:t>ekranda </a:t>
            </a:r>
            <a:r>
              <a:rPr lang="tr-TR" b="1" dirty="0"/>
              <a:t>“Yapılacak İşlemler” </a:t>
            </a:r>
            <a:r>
              <a:rPr lang="tr-TR" dirty="0"/>
              <a:t>başlığı altında yer alan </a:t>
            </a:r>
            <a:r>
              <a:rPr lang="tr-TR" b="1" dirty="0"/>
              <a:t>“Kurul/Zümre bilgilerini katılımcıların görebilmesi için onaylıyorum.” </a:t>
            </a:r>
            <a:r>
              <a:rPr lang="tr-TR" dirty="0"/>
              <a:t>seçeneği bulunmaktadır. </a:t>
            </a:r>
            <a:endParaRPr lang="tr-TR" dirty="0" smtClean="0"/>
          </a:p>
          <a:p>
            <a:r>
              <a:rPr lang="tr-TR" dirty="0"/>
              <a:t> </a:t>
            </a:r>
            <a:r>
              <a:rPr lang="tr-TR" dirty="0" smtClean="0"/>
              <a:t>   Bu </a:t>
            </a:r>
            <a:r>
              <a:rPr lang="tr-TR" dirty="0"/>
              <a:t>seçenek tüm kurul tanımlama işlemleri tamamlandıktan sonra kurul bilgilerinin katılımcılara ön bilgi olarak ulaşmasını sağlamak içindir. </a:t>
            </a:r>
            <a:endParaRPr lang="tr-TR" dirty="0" smtClean="0"/>
          </a:p>
          <a:p>
            <a:r>
              <a:rPr lang="tr-TR" dirty="0"/>
              <a:t> </a:t>
            </a:r>
            <a:r>
              <a:rPr lang="tr-TR" dirty="0" smtClean="0"/>
              <a:t>   Kurul </a:t>
            </a:r>
            <a:r>
              <a:rPr lang="tr-TR" dirty="0"/>
              <a:t>yeri, tarihi, açıklaması belirlendikten, gündem oluşturulduktan, katılımcılar ve kurul başkanı kaydedildikten sonra bu seneği işaretlemek sureti ile </a:t>
            </a:r>
            <a:r>
              <a:rPr lang="tr-TR" b="1" dirty="0"/>
              <a:t>“Yeni Kayıt” </a:t>
            </a:r>
            <a:r>
              <a:rPr lang="tr-TR" dirty="0"/>
              <a:t>veya </a:t>
            </a:r>
            <a:r>
              <a:rPr lang="tr-TR" b="1" dirty="0"/>
              <a:t>“Kayıt Güncelle” </a:t>
            </a:r>
            <a:r>
              <a:rPr lang="tr-TR" dirty="0"/>
              <a:t>düğmelerinden birine basılınca, tüm kurula katılacak personele kurul bilgisi kısa ileti (SMS) ve e-posta olarak otomatik olarak gidecektir. </a:t>
            </a:r>
          </a:p>
          <a:p>
            <a:r>
              <a:rPr lang="tr-TR" dirty="0" smtClean="0"/>
              <a:t>    Kısa </a:t>
            </a:r>
            <a:r>
              <a:rPr lang="tr-TR" dirty="0"/>
              <a:t>ileti (SMS) ve e-posta bilgilerinin katılımcılara ulaşabilmesi için MEBBİS sisteminde katılımcıların e-posta ve GSM bilgilerinin tam ve doğru olarak kayıtlı olması gerekir. </a:t>
            </a:r>
            <a:endParaRPr lang="tr-TR" dirty="0" smtClean="0"/>
          </a:p>
          <a:p>
            <a:r>
              <a:rPr lang="tr-TR" dirty="0"/>
              <a:t> </a:t>
            </a:r>
            <a:r>
              <a:rPr lang="tr-TR" dirty="0" smtClean="0"/>
              <a:t>   Bu </a:t>
            </a:r>
            <a:r>
              <a:rPr lang="tr-TR" dirty="0"/>
              <a:t>bilgiler MEBBİS sisteminde eksik veya güncel değil ise bu kişiler ancak e-Müfredat portaline girdiklerinde oluşturulan kurulu görebilirler. </a:t>
            </a:r>
            <a:endParaRPr lang="tr-TR" dirty="0" smtClean="0"/>
          </a:p>
          <a:p>
            <a:r>
              <a:rPr lang="tr-TR" dirty="0"/>
              <a:t> </a:t>
            </a:r>
            <a:r>
              <a:rPr lang="tr-TR" dirty="0" smtClean="0"/>
              <a:t>  Kullanıcılar </a:t>
            </a:r>
            <a:r>
              <a:rPr lang="tr-TR" dirty="0"/>
              <a:t>kendi GSM ve e-posta bilgisini MEBBİS sistemi üzerinden değiştirebilir veya girebilir. </a:t>
            </a:r>
          </a:p>
          <a:p>
            <a:r>
              <a:rPr lang="tr-TR" b="1" dirty="0" smtClean="0"/>
              <a:t> “</a:t>
            </a:r>
            <a:r>
              <a:rPr lang="tr-TR" b="1" dirty="0"/>
              <a:t>İş takvimi ve açıklamalarını görmek istiyorum.” </a:t>
            </a:r>
            <a:r>
              <a:rPr lang="tr-TR" dirty="0"/>
              <a:t>seçeneği işaretlenirse Bakanlık ve İl Millî Eğitim Müdürlüğü tarafından girilen iş takvimine ait açıklamalar görüntülenecektir. </a:t>
            </a:r>
            <a:endParaRPr lang="tr-TR" dirty="0" smtClean="0"/>
          </a:p>
          <a:p>
            <a:r>
              <a:rPr lang="tr-TR" dirty="0"/>
              <a:t> </a:t>
            </a:r>
            <a:r>
              <a:rPr lang="tr-TR" dirty="0" smtClean="0"/>
              <a:t>  İşaretleme </a:t>
            </a:r>
            <a:r>
              <a:rPr lang="tr-TR" dirty="0"/>
              <a:t>kaldırıldığında ise açıklama bölümü gizlenmektedir. Bu sayede iş takvimi her zaman görülebilir durumdadır.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793" y="5640942"/>
            <a:ext cx="8316416" cy="120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92934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21032" y="188640"/>
            <a:ext cx="9022967" cy="1200329"/>
          </a:xfrm>
          <a:prstGeom prst="rect">
            <a:avLst/>
          </a:prstGeom>
        </p:spPr>
        <p:txBody>
          <a:bodyPr wrap="square">
            <a:spAutoFit/>
          </a:bodyPr>
          <a:lstStyle/>
          <a:p>
            <a:r>
              <a:rPr lang="tr-TR" b="1" dirty="0">
                <a:solidFill>
                  <a:srgbClr val="000000"/>
                </a:solidFill>
                <a:latin typeface="Tahoma"/>
              </a:rPr>
              <a:t>“Alınabilecek Raporlar” </a:t>
            </a:r>
            <a:r>
              <a:rPr lang="tr-TR" dirty="0">
                <a:solidFill>
                  <a:srgbClr val="000000"/>
                </a:solidFill>
                <a:latin typeface="Tahoma"/>
              </a:rPr>
              <a:t>bölümünde üç rapor seçeneği bulunmaktadır. Birinci seçenekte </a:t>
            </a:r>
            <a:r>
              <a:rPr lang="tr-TR" b="1" dirty="0">
                <a:solidFill>
                  <a:srgbClr val="000000"/>
                </a:solidFill>
                <a:latin typeface="Tahoma"/>
              </a:rPr>
              <a:t>“İş takvimi raporu almak istiyorum.” </a:t>
            </a:r>
            <a:r>
              <a:rPr lang="tr-TR" dirty="0">
                <a:solidFill>
                  <a:srgbClr val="000000"/>
                </a:solidFill>
                <a:latin typeface="Tahoma"/>
              </a:rPr>
              <a:t>seçeneği bulunmaktadır. Bu rapor ile bulunulan yıla ve ile ait “Yıllık İş Takvimi” ayrıntıları gelmektedir. Örnek bir rapor aşağıdaki gibidir; </a:t>
            </a:r>
            <a:endParaRPr lang="tr-T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365" y="1844824"/>
            <a:ext cx="8496300"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21011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0"/>
            <a:ext cx="9144000" cy="1077218"/>
          </a:xfrm>
          <a:prstGeom prst="rect">
            <a:avLst/>
          </a:prstGeom>
        </p:spPr>
        <p:txBody>
          <a:bodyPr wrap="square">
            <a:spAutoFit/>
          </a:bodyPr>
          <a:lstStyle/>
          <a:p>
            <a:r>
              <a:rPr lang="tr-TR" sz="1600" dirty="0" smtClean="0">
                <a:solidFill>
                  <a:srgbClr val="000000"/>
                </a:solidFill>
                <a:latin typeface="Tahoma"/>
              </a:rPr>
              <a:t>   İkinci </a:t>
            </a:r>
            <a:r>
              <a:rPr lang="tr-TR" sz="1600" dirty="0">
                <a:solidFill>
                  <a:srgbClr val="000000"/>
                </a:solidFill>
                <a:latin typeface="Tahoma"/>
              </a:rPr>
              <a:t>seçenekte </a:t>
            </a:r>
            <a:r>
              <a:rPr lang="tr-TR" sz="1600" b="1" dirty="0">
                <a:solidFill>
                  <a:srgbClr val="000000"/>
                </a:solidFill>
                <a:latin typeface="Tahoma"/>
              </a:rPr>
              <a:t>“Oluşturduğum kurulların/zümrelerin listesini almak istiyorum.” </a:t>
            </a:r>
            <a:r>
              <a:rPr lang="tr-TR" sz="1600" dirty="0">
                <a:solidFill>
                  <a:srgbClr val="000000"/>
                </a:solidFill>
                <a:latin typeface="Tahoma"/>
              </a:rPr>
              <a:t>seçeneği bulunmaktadır. </a:t>
            </a:r>
            <a:endParaRPr lang="tr-TR" sz="1600" dirty="0" smtClean="0">
              <a:solidFill>
                <a:srgbClr val="000000"/>
              </a:solidFill>
              <a:latin typeface="Tahoma"/>
            </a:endParaRPr>
          </a:p>
          <a:p>
            <a:r>
              <a:rPr lang="tr-TR" sz="1600" dirty="0" smtClean="0">
                <a:solidFill>
                  <a:srgbClr val="000000"/>
                </a:solidFill>
                <a:latin typeface="Tahoma"/>
              </a:rPr>
              <a:t>  Bu </a:t>
            </a:r>
            <a:r>
              <a:rPr lang="tr-TR" sz="1600" dirty="0">
                <a:solidFill>
                  <a:srgbClr val="000000"/>
                </a:solidFill>
                <a:latin typeface="Tahoma"/>
              </a:rPr>
              <a:t>rapor ile bulunulan kuruma ve şahsınıza ait oluşturulmuş kurullar listesi özet olarak gelmektedir. Örnek bir rapor aşağıdaki gibidir; </a:t>
            </a:r>
            <a:endParaRPr lang="tr-TR" sz="16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077218"/>
            <a:ext cx="8280920" cy="1197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ikdörtgen 2"/>
          <p:cNvSpPr/>
          <p:nvPr/>
        </p:nvSpPr>
        <p:spPr>
          <a:xfrm>
            <a:off x="106777" y="2274838"/>
            <a:ext cx="9037223" cy="923330"/>
          </a:xfrm>
          <a:prstGeom prst="rect">
            <a:avLst/>
          </a:prstGeom>
        </p:spPr>
        <p:txBody>
          <a:bodyPr wrap="square">
            <a:spAutoFit/>
          </a:bodyPr>
          <a:lstStyle/>
          <a:p>
            <a:r>
              <a:rPr lang="tr-TR" dirty="0">
                <a:solidFill>
                  <a:srgbClr val="000000"/>
                </a:solidFill>
                <a:latin typeface="Tahoma"/>
              </a:rPr>
              <a:t>Üçüncü seçenekte ise </a:t>
            </a:r>
            <a:r>
              <a:rPr lang="tr-TR" b="1" dirty="0">
                <a:solidFill>
                  <a:srgbClr val="000000"/>
                </a:solidFill>
                <a:latin typeface="Tahoma"/>
              </a:rPr>
              <a:t>“Oluşturduğum kurul/zümre raporunu almak istiyorum.” </a:t>
            </a:r>
            <a:r>
              <a:rPr lang="tr-TR" dirty="0">
                <a:solidFill>
                  <a:srgbClr val="000000"/>
                </a:solidFill>
                <a:latin typeface="Tahoma"/>
              </a:rPr>
              <a:t>seçeneği bulunmaktadır. Bu rapor ile oluşturduğunuz kurulun imza çizelgesi dâhil detaylı tüm çıktısı gelmektedir. Örnek bir rapor aşağıdaki gibidir; </a:t>
            </a:r>
          </a:p>
        </p:txBody>
      </p:sp>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777" y="3198168"/>
            <a:ext cx="9037223" cy="3471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44960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8512" y="0"/>
            <a:ext cx="9144000" cy="3139321"/>
          </a:xfrm>
          <a:prstGeom prst="rect">
            <a:avLst/>
          </a:prstGeom>
        </p:spPr>
        <p:txBody>
          <a:bodyPr wrap="square">
            <a:spAutoFit/>
          </a:bodyPr>
          <a:lstStyle/>
          <a:p>
            <a:r>
              <a:rPr lang="tr-TR" dirty="0" smtClean="0">
                <a:solidFill>
                  <a:srgbClr val="000000"/>
                </a:solidFill>
                <a:latin typeface="Tahoma"/>
              </a:rPr>
              <a:t>      Raporlar </a:t>
            </a:r>
            <a:r>
              <a:rPr lang="tr-TR" dirty="0">
                <a:solidFill>
                  <a:srgbClr val="000000"/>
                </a:solidFill>
                <a:latin typeface="Tahoma"/>
              </a:rPr>
              <a:t>görüntülendikten sonra kullanmış olduğunuz internet tarayıcınızın geri düğmesine basarak veya soldaki menüden tekrar </a:t>
            </a:r>
            <a:r>
              <a:rPr lang="tr-TR" b="1" dirty="0">
                <a:solidFill>
                  <a:srgbClr val="000000"/>
                </a:solidFill>
                <a:latin typeface="Tahoma"/>
              </a:rPr>
              <a:t>“Yönetimsel İşlemler” </a:t>
            </a:r>
            <a:r>
              <a:rPr lang="tr-TR" dirty="0">
                <a:solidFill>
                  <a:srgbClr val="000000"/>
                </a:solidFill>
                <a:latin typeface="Tahoma"/>
              </a:rPr>
              <a:t>altındaki </a:t>
            </a:r>
            <a:r>
              <a:rPr lang="tr-TR" b="1" dirty="0">
                <a:solidFill>
                  <a:srgbClr val="000000"/>
                </a:solidFill>
                <a:latin typeface="Tahoma"/>
              </a:rPr>
              <a:t>“Eğitim Kurumu İşlemleri” </a:t>
            </a:r>
            <a:r>
              <a:rPr lang="tr-TR" dirty="0">
                <a:solidFill>
                  <a:srgbClr val="000000"/>
                </a:solidFill>
                <a:latin typeface="Tahoma"/>
              </a:rPr>
              <a:t>menüsü altına bulunan </a:t>
            </a:r>
            <a:r>
              <a:rPr lang="tr-TR" b="1" dirty="0">
                <a:solidFill>
                  <a:srgbClr val="000000"/>
                </a:solidFill>
                <a:latin typeface="Tahoma"/>
              </a:rPr>
              <a:t>“Kurul Tanımlama” </a:t>
            </a:r>
            <a:r>
              <a:rPr lang="tr-TR" dirty="0">
                <a:solidFill>
                  <a:srgbClr val="000000"/>
                </a:solidFill>
                <a:latin typeface="Tahoma"/>
              </a:rPr>
              <a:t>seçeneğini tıklayarak kurul tanımlama ekranına geri gelebilirsiniz. </a:t>
            </a:r>
          </a:p>
          <a:p>
            <a:r>
              <a:rPr lang="tr-TR" dirty="0" smtClean="0">
                <a:solidFill>
                  <a:srgbClr val="000000"/>
                </a:solidFill>
                <a:latin typeface="Tahoma"/>
              </a:rPr>
              <a:t>     Kurul </a:t>
            </a:r>
            <a:r>
              <a:rPr lang="tr-TR" dirty="0">
                <a:solidFill>
                  <a:srgbClr val="000000"/>
                </a:solidFill>
                <a:latin typeface="Tahoma"/>
              </a:rPr>
              <a:t>tanımlamak için </a:t>
            </a:r>
            <a:r>
              <a:rPr lang="tr-TR" b="1" dirty="0">
                <a:solidFill>
                  <a:srgbClr val="000000"/>
                </a:solidFill>
                <a:latin typeface="Tahoma"/>
              </a:rPr>
              <a:t>“Kurul/Zümre Adı” </a:t>
            </a:r>
            <a:r>
              <a:rPr lang="tr-TR" dirty="0">
                <a:solidFill>
                  <a:srgbClr val="000000"/>
                </a:solidFill>
                <a:latin typeface="Tahoma"/>
              </a:rPr>
              <a:t>kısmında yer alan açılır listedeki kurul tanımlamalarından biri (Öğretmenler Kurulu, Eğitim Kurumu Sınıf/Alan Zümresi, Sınıf/Şube Öğretmenler Kurulu vb.) seçilir. </a:t>
            </a:r>
            <a:endParaRPr lang="tr-TR" dirty="0" smtClean="0">
              <a:solidFill>
                <a:srgbClr val="000000"/>
              </a:solidFill>
              <a:latin typeface="Tahoma"/>
            </a:endParaRPr>
          </a:p>
          <a:p>
            <a:r>
              <a:rPr lang="tr-TR" dirty="0">
                <a:solidFill>
                  <a:srgbClr val="000000"/>
                </a:solidFill>
                <a:latin typeface="Tahoma"/>
              </a:rPr>
              <a:t> </a:t>
            </a:r>
            <a:r>
              <a:rPr lang="tr-TR" dirty="0" smtClean="0">
                <a:solidFill>
                  <a:srgbClr val="000000"/>
                </a:solidFill>
                <a:latin typeface="Tahoma"/>
              </a:rPr>
              <a:t>   Kurulun </a:t>
            </a:r>
            <a:r>
              <a:rPr lang="tr-TR" dirty="0">
                <a:solidFill>
                  <a:srgbClr val="000000"/>
                </a:solidFill>
                <a:latin typeface="Tahoma"/>
              </a:rPr>
              <a:t>hangi tarihte ve saatte yapılacağı bilgisi </a:t>
            </a:r>
            <a:r>
              <a:rPr lang="tr-TR" b="1" dirty="0">
                <a:solidFill>
                  <a:srgbClr val="000000"/>
                </a:solidFill>
                <a:latin typeface="Tahoma"/>
              </a:rPr>
              <a:t>“Kurul/Zümre Tarihi” </a:t>
            </a:r>
            <a:r>
              <a:rPr lang="tr-TR" dirty="0">
                <a:solidFill>
                  <a:srgbClr val="000000"/>
                </a:solidFill>
                <a:latin typeface="Tahoma"/>
              </a:rPr>
              <a:t>bölümüne, kurulun nerede yapılacağı ve diğer hususlar ise </a:t>
            </a:r>
            <a:r>
              <a:rPr lang="tr-TR" b="1" dirty="0">
                <a:solidFill>
                  <a:srgbClr val="000000"/>
                </a:solidFill>
                <a:latin typeface="Tahoma"/>
              </a:rPr>
              <a:t>“Kurul/Zümre Açıklaması” </a:t>
            </a:r>
            <a:r>
              <a:rPr lang="tr-TR" dirty="0">
                <a:solidFill>
                  <a:srgbClr val="000000"/>
                </a:solidFill>
                <a:latin typeface="Tahoma"/>
              </a:rPr>
              <a:t>bölümüne girilmelidir. </a:t>
            </a:r>
            <a:endParaRPr lang="tr-TR" dirty="0" smtClean="0">
              <a:solidFill>
                <a:srgbClr val="000000"/>
              </a:solidFill>
              <a:latin typeface="Tahoma"/>
            </a:endParaRPr>
          </a:p>
          <a:p>
            <a:endParaRPr lang="tr-TR"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45" y="4610100"/>
            <a:ext cx="9144000" cy="224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28777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49802"/>
            <a:ext cx="9144000" cy="4832092"/>
          </a:xfrm>
          <a:prstGeom prst="rect">
            <a:avLst/>
          </a:prstGeom>
        </p:spPr>
        <p:txBody>
          <a:bodyPr wrap="square">
            <a:spAutoFit/>
          </a:bodyPr>
          <a:lstStyle/>
          <a:p>
            <a:r>
              <a:rPr lang="tr-TR" sz="1400" dirty="0" smtClean="0">
                <a:solidFill>
                  <a:srgbClr val="000000"/>
                </a:solidFill>
                <a:latin typeface="Tahoma"/>
              </a:rPr>
              <a:t>      Bu </a:t>
            </a:r>
            <a:r>
              <a:rPr lang="tr-TR" sz="1400" dirty="0">
                <a:solidFill>
                  <a:srgbClr val="000000"/>
                </a:solidFill>
                <a:latin typeface="Tahoma"/>
              </a:rPr>
              <a:t>bilgiler girildikten sonra en üst menüde yer alan </a:t>
            </a:r>
            <a:r>
              <a:rPr lang="tr-TR" sz="1400" b="1" dirty="0">
                <a:solidFill>
                  <a:srgbClr val="000000"/>
                </a:solidFill>
                <a:latin typeface="Tahoma"/>
              </a:rPr>
              <a:t>“Yeni Kayıt” </a:t>
            </a:r>
            <a:r>
              <a:rPr lang="tr-TR" sz="1400" dirty="0">
                <a:solidFill>
                  <a:srgbClr val="000000"/>
                </a:solidFill>
                <a:latin typeface="Tahoma"/>
              </a:rPr>
              <a:t>veya </a:t>
            </a:r>
            <a:r>
              <a:rPr lang="tr-TR" sz="1400" b="1" dirty="0">
                <a:solidFill>
                  <a:srgbClr val="000000"/>
                </a:solidFill>
                <a:latin typeface="Tahoma"/>
              </a:rPr>
              <a:t>“Kayıt Güncelle” </a:t>
            </a:r>
            <a:r>
              <a:rPr lang="tr-TR" sz="1400" dirty="0">
                <a:solidFill>
                  <a:srgbClr val="000000"/>
                </a:solidFill>
                <a:latin typeface="Tahoma"/>
              </a:rPr>
              <a:t>düğmelerinden birisine tıklayarak ön kurul bilgisi oluşturulur. </a:t>
            </a:r>
            <a:endParaRPr lang="tr-TR" sz="1400" dirty="0" smtClean="0">
              <a:solidFill>
                <a:srgbClr val="000000"/>
              </a:solidFill>
              <a:latin typeface="Tahoma"/>
            </a:endParaRPr>
          </a:p>
          <a:p>
            <a:r>
              <a:rPr lang="tr-TR" sz="1400" dirty="0">
                <a:solidFill>
                  <a:srgbClr val="000000"/>
                </a:solidFill>
                <a:latin typeface="Tahoma"/>
              </a:rPr>
              <a:t> </a:t>
            </a:r>
            <a:r>
              <a:rPr lang="tr-TR" sz="1400" dirty="0" smtClean="0">
                <a:solidFill>
                  <a:srgbClr val="000000"/>
                </a:solidFill>
                <a:latin typeface="Tahoma"/>
              </a:rPr>
              <a:t>     Oluşturulan </a:t>
            </a:r>
            <a:r>
              <a:rPr lang="tr-TR" sz="1400" dirty="0">
                <a:solidFill>
                  <a:srgbClr val="000000"/>
                </a:solidFill>
                <a:latin typeface="Tahoma"/>
              </a:rPr>
              <a:t>kurul bilgileri listeye gelecektir. </a:t>
            </a:r>
            <a:endParaRPr lang="tr-TR" sz="1400" dirty="0" smtClean="0">
              <a:solidFill>
                <a:srgbClr val="000000"/>
              </a:solidFill>
              <a:latin typeface="Tahoma"/>
            </a:endParaRPr>
          </a:p>
          <a:p>
            <a:r>
              <a:rPr lang="tr-TR" sz="1400" dirty="0">
                <a:solidFill>
                  <a:srgbClr val="000000"/>
                </a:solidFill>
                <a:latin typeface="Tahoma"/>
              </a:rPr>
              <a:t> </a:t>
            </a:r>
            <a:r>
              <a:rPr lang="tr-TR" sz="1400" dirty="0" smtClean="0">
                <a:solidFill>
                  <a:srgbClr val="000000"/>
                </a:solidFill>
                <a:latin typeface="Tahoma"/>
              </a:rPr>
              <a:t>     Bu </a:t>
            </a:r>
            <a:r>
              <a:rPr lang="tr-TR" sz="1400" dirty="0">
                <a:solidFill>
                  <a:srgbClr val="000000"/>
                </a:solidFill>
                <a:latin typeface="Tahoma"/>
              </a:rPr>
              <a:t>listede her oluşturduğunuz kurul bilgisi ve onay durumu gösterilmektedir. </a:t>
            </a:r>
            <a:endParaRPr lang="tr-TR" sz="1400" dirty="0" smtClean="0">
              <a:solidFill>
                <a:srgbClr val="000000"/>
              </a:solidFill>
              <a:latin typeface="Tahoma"/>
            </a:endParaRPr>
          </a:p>
          <a:p>
            <a:r>
              <a:rPr lang="tr-TR" sz="1400" dirty="0">
                <a:solidFill>
                  <a:srgbClr val="000000"/>
                </a:solidFill>
                <a:latin typeface="Tahoma"/>
              </a:rPr>
              <a:t> </a:t>
            </a:r>
            <a:r>
              <a:rPr lang="tr-TR" sz="1400" dirty="0" smtClean="0">
                <a:solidFill>
                  <a:srgbClr val="000000"/>
                </a:solidFill>
                <a:latin typeface="Tahoma"/>
              </a:rPr>
              <a:t>     Liste </a:t>
            </a:r>
            <a:r>
              <a:rPr lang="tr-TR" sz="1400" dirty="0">
                <a:solidFill>
                  <a:srgbClr val="000000"/>
                </a:solidFill>
                <a:latin typeface="Tahoma"/>
              </a:rPr>
              <a:t>beşerli guruplar halinde gelmekte olup </a:t>
            </a:r>
            <a:r>
              <a:rPr lang="tr-TR" sz="1400" b="1" dirty="0">
                <a:solidFill>
                  <a:srgbClr val="000000"/>
                </a:solidFill>
                <a:latin typeface="Tahoma"/>
              </a:rPr>
              <a:t>“Önceki ve Sonraki Sayfa” </a:t>
            </a:r>
            <a:r>
              <a:rPr lang="tr-TR" sz="1400" dirty="0">
                <a:solidFill>
                  <a:srgbClr val="000000"/>
                </a:solidFill>
                <a:latin typeface="Tahoma"/>
              </a:rPr>
              <a:t>linklerine basılarak sayfalar arasında geçiş yapılabilmektedir</a:t>
            </a:r>
            <a:r>
              <a:rPr lang="tr-TR" sz="1400" dirty="0" smtClean="0">
                <a:solidFill>
                  <a:srgbClr val="000000"/>
                </a:solidFill>
                <a:latin typeface="Tahoma"/>
              </a:rPr>
              <a:t>.</a:t>
            </a:r>
          </a:p>
          <a:p>
            <a:r>
              <a:rPr lang="tr-TR" sz="1400" dirty="0">
                <a:solidFill>
                  <a:srgbClr val="000000"/>
                </a:solidFill>
                <a:latin typeface="Tahoma"/>
              </a:rPr>
              <a:t> </a:t>
            </a:r>
            <a:r>
              <a:rPr lang="tr-TR" sz="1400" dirty="0" smtClean="0">
                <a:solidFill>
                  <a:srgbClr val="000000"/>
                </a:solidFill>
                <a:latin typeface="Tahoma"/>
              </a:rPr>
              <a:t>    </a:t>
            </a:r>
            <a:r>
              <a:rPr lang="tr-TR" sz="1400" dirty="0">
                <a:solidFill>
                  <a:srgbClr val="000000"/>
                </a:solidFill>
                <a:latin typeface="Tahoma"/>
              </a:rPr>
              <a:t>Her oluşturulan kurulun bir kurul numarası bulunmaktadır. </a:t>
            </a:r>
            <a:endParaRPr lang="tr-TR" sz="1400" dirty="0" smtClean="0">
              <a:solidFill>
                <a:srgbClr val="000000"/>
              </a:solidFill>
              <a:latin typeface="Tahoma"/>
            </a:endParaRPr>
          </a:p>
          <a:p>
            <a:endParaRPr lang="tr-TR" sz="1400" dirty="0">
              <a:solidFill>
                <a:srgbClr val="000000"/>
              </a:solidFill>
              <a:latin typeface="Tahoma"/>
            </a:endParaRPr>
          </a:p>
          <a:p>
            <a:endParaRPr lang="tr-TR" sz="1400" dirty="0" smtClean="0">
              <a:solidFill>
                <a:srgbClr val="000000"/>
              </a:solidFill>
              <a:latin typeface="Tahoma"/>
            </a:endParaRPr>
          </a:p>
          <a:p>
            <a:endParaRPr lang="tr-TR" sz="1400" dirty="0">
              <a:solidFill>
                <a:srgbClr val="000000"/>
              </a:solidFill>
              <a:latin typeface="Tahoma"/>
            </a:endParaRPr>
          </a:p>
          <a:p>
            <a:endParaRPr lang="tr-TR" sz="1400" dirty="0">
              <a:solidFill>
                <a:srgbClr val="000000"/>
              </a:solidFill>
              <a:latin typeface="Tahoma"/>
            </a:endParaRPr>
          </a:p>
          <a:p>
            <a:r>
              <a:rPr lang="tr-TR" sz="1400" dirty="0" smtClean="0">
                <a:solidFill>
                  <a:srgbClr val="000000"/>
                </a:solidFill>
                <a:latin typeface="Tahoma"/>
              </a:rPr>
              <a:t>      Oluşturulan </a:t>
            </a:r>
            <a:r>
              <a:rPr lang="tr-TR" sz="1400" dirty="0">
                <a:solidFill>
                  <a:srgbClr val="000000"/>
                </a:solidFill>
                <a:latin typeface="Tahoma"/>
              </a:rPr>
              <a:t>kurulların gündemlerini ve kurula katılacak personel listesini girmek için listeden istenen kurula ait kurul adının hemen solunda yer alan </a:t>
            </a:r>
            <a:r>
              <a:rPr lang="tr-TR" sz="1400" b="1" dirty="0">
                <a:solidFill>
                  <a:srgbClr val="000000"/>
                </a:solidFill>
                <a:latin typeface="Tahoma"/>
              </a:rPr>
              <a:t>“Düzelt” </a:t>
            </a:r>
            <a:r>
              <a:rPr lang="tr-TR" sz="1400" dirty="0">
                <a:solidFill>
                  <a:srgbClr val="000000"/>
                </a:solidFill>
                <a:latin typeface="Tahoma"/>
              </a:rPr>
              <a:t>düğmesine basılması gerekmektedir. </a:t>
            </a:r>
          </a:p>
          <a:p>
            <a:r>
              <a:rPr lang="tr-TR" sz="1400" dirty="0" smtClean="0">
                <a:solidFill>
                  <a:srgbClr val="000000"/>
                </a:solidFill>
                <a:latin typeface="Tahoma"/>
              </a:rPr>
              <a:t>      Bu </a:t>
            </a:r>
            <a:r>
              <a:rPr lang="tr-TR" sz="1400" dirty="0">
                <a:solidFill>
                  <a:srgbClr val="000000"/>
                </a:solidFill>
                <a:latin typeface="Tahoma"/>
              </a:rPr>
              <a:t>düğmeye basıldığında </a:t>
            </a:r>
            <a:r>
              <a:rPr lang="tr-TR" sz="1400" b="1" dirty="0">
                <a:solidFill>
                  <a:srgbClr val="000000"/>
                </a:solidFill>
                <a:latin typeface="Tahoma"/>
              </a:rPr>
              <a:t>“Yönetmelik ve Yönergede Mevcut Olan Gündem Maddeleri” </a:t>
            </a:r>
            <a:r>
              <a:rPr lang="tr-TR" sz="1400" dirty="0">
                <a:solidFill>
                  <a:srgbClr val="000000"/>
                </a:solidFill>
                <a:latin typeface="Tahoma"/>
              </a:rPr>
              <a:t>ile </a:t>
            </a:r>
            <a:r>
              <a:rPr lang="tr-TR" sz="1400" b="1" dirty="0">
                <a:solidFill>
                  <a:srgbClr val="000000"/>
                </a:solidFill>
                <a:latin typeface="Tahoma"/>
              </a:rPr>
              <a:t>“Katılımcı Bilgi Girişi” </a:t>
            </a:r>
            <a:r>
              <a:rPr lang="tr-TR" sz="1400" dirty="0">
                <a:solidFill>
                  <a:srgbClr val="000000"/>
                </a:solidFill>
                <a:latin typeface="Tahoma"/>
              </a:rPr>
              <a:t>bölümleri görüntülenmektedir. </a:t>
            </a:r>
          </a:p>
          <a:p>
            <a:r>
              <a:rPr lang="tr-TR" sz="1400" dirty="0" smtClean="0">
                <a:solidFill>
                  <a:srgbClr val="000000"/>
                </a:solidFill>
                <a:latin typeface="Tahoma"/>
              </a:rPr>
              <a:t>     Kurulda </a:t>
            </a:r>
            <a:r>
              <a:rPr lang="tr-TR" sz="1400" dirty="0">
                <a:solidFill>
                  <a:srgbClr val="000000"/>
                </a:solidFill>
                <a:latin typeface="Tahoma"/>
              </a:rPr>
              <a:t>görüşülmesi planlanan gündem maddeleri yönetmelikte mevcut olup, ayrıca yazmanıza gerek kalmadan listelenmektedir. Kurulda görüşülmesi planlanan tüm gündem maddeleri kutucukları işaretlendikten sonra üst tarafında yer alan </a:t>
            </a:r>
            <a:r>
              <a:rPr lang="tr-TR" sz="1400" b="1" dirty="0">
                <a:solidFill>
                  <a:srgbClr val="000000"/>
                </a:solidFill>
                <a:latin typeface="Tahoma"/>
              </a:rPr>
              <a:t>“Gündem Ekle +” </a:t>
            </a:r>
            <a:r>
              <a:rPr lang="tr-TR" sz="1400" dirty="0">
                <a:solidFill>
                  <a:srgbClr val="000000"/>
                </a:solidFill>
                <a:latin typeface="Tahoma"/>
              </a:rPr>
              <a:t>butonuna basılarak seçilmiş olan tüm gündem maddeleri </a:t>
            </a:r>
            <a:r>
              <a:rPr lang="tr-TR" sz="1400" b="1" dirty="0">
                <a:solidFill>
                  <a:srgbClr val="000000"/>
                </a:solidFill>
                <a:latin typeface="Tahoma"/>
              </a:rPr>
              <a:t>“Kurumca Oluşturulmuş Gündem Maddeleri” </a:t>
            </a:r>
            <a:r>
              <a:rPr lang="tr-TR" sz="1400" dirty="0">
                <a:solidFill>
                  <a:srgbClr val="000000"/>
                </a:solidFill>
                <a:latin typeface="Tahoma"/>
              </a:rPr>
              <a:t>bölümüne eklenecektir. </a:t>
            </a:r>
          </a:p>
          <a:p>
            <a:r>
              <a:rPr lang="tr-TR" sz="1400" dirty="0">
                <a:solidFill>
                  <a:srgbClr val="000000"/>
                </a:solidFill>
                <a:latin typeface="Tahoma"/>
              </a:rPr>
              <a:t>Bu bölümde ayrıca karmaşık olarak gelen gündem maddelerinin yerlerini de değiştirebilirsiniz. Sürükle bırak yaparak ya da kutunun hemen sol tarafındaki </a:t>
            </a:r>
            <a:r>
              <a:rPr lang="tr-TR" sz="1400" b="1" dirty="0">
                <a:solidFill>
                  <a:srgbClr val="000000"/>
                </a:solidFill>
                <a:latin typeface="Tahoma"/>
              </a:rPr>
              <a:t>“Yukarı veya Aşağı Taşı” </a:t>
            </a:r>
            <a:r>
              <a:rPr lang="tr-TR" sz="1400" dirty="0">
                <a:solidFill>
                  <a:srgbClr val="000000"/>
                </a:solidFill>
                <a:latin typeface="Tahoma"/>
              </a:rPr>
              <a:t>düğmelerini kullanarak sıralamayı değiştirebilirsiniz</a:t>
            </a:r>
            <a:r>
              <a:rPr lang="tr-TR" sz="1400" dirty="0" smtClean="0">
                <a:solidFill>
                  <a:srgbClr val="000000"/>
                </a:solidFill>
                <a:latin typeface="Tahoma"/>
              </a:rPr>
              <a:t>.</a:t>
            </a:r>
            <a:endParaRPr lang="tr-TR" sz="14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888" y="1556792"/>
            <a:ext cx="8878224" cy="801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81128"/>
            <a:ext cx="9144000" cy="2298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49645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0"/>
            <a:ext cx="9144000" cy="1815882"/>
          </a:xfrm>
          <a:prstGeom prst="rect">
            <a:avLst/>
          </a:prstGeom>
        </p:spPr>
        <p:txBody>
          <a:bodyPr wrap="square">
            <a:spAutoFit/>
          </a:bodyPr>
          <a:lstStyle/>
          <a:p>
            <a:r>
              <a:rPr lang="tr-TR" sz="1600" dirty="0">
                <a:solidFill>
                  <a:srgbClr val="000000"/>
                </a:solidFill>
                <a:latin typeface="Tahoma"/>
              </a:rPr>
              <a:t>Görsel olarak sıralamayı değiştirdikten sonra </a:t>
            </a:r>
            <a:r>
              <a:rPr lang="tr-TR" sz="1600" b="1" dirty="0">
                <a:solidFill>
                  <a:srgbClr val="000000"/>
                </a:solidFill>
                <a:latin typeface="Tahoma"/>
              </a:rPr>
              <a:t>“Sıralamayı Tekrar Oluştur” </a:t>
            </a:r>
            <a:r>
              <a:rPr lang="tr-TR" sz="1600" dirty="0">
                <a:solidFill>
                  <a:srgbClr val="000000"/>
                </a:solidFill>
                <a:latin typeface="Tahoma"/>
              </a:rPr>
              <a:t>düğmesine </a:t>
            </a:r>
            <a:r>
              <a:rPr lang="tr-TR" sz="1600" dirty="0" smtClean="0">
                <a:solidFill>
                  <a:srgbClr val="000000"/>
                </a:solidFill>
                <a:latin typeface="Tahoma"/>
              </a:rPr>
              <a:t>basarak</a:t>
            </a:r>
            <a:r>
              <a:rPr lang="tr-TR" sz="1600" dirty="0" smtClean="0">
                <a:latin typeface="Tahoma"/>
              </a:rPr>
              <a:t> sıra </a:t>
            </a:r>
            <a:r>
              <a:rPr lang="tr-TR" sz="1600" dirty="0">
                <a:latin typeface="Tahoma"/>
              </a:rPr>
              <a:t>numaralarının tekrar işlenmesi gerekir. Yine aynı şekilde gündemde yer almasını istediğiniz ancak sonrasında iptal etmek istediğiniz gündem maddelerini de üzerlerine tıklayarak </a:t>
            </a:r>
            <a:r>
              <a:rPr lang="tr-TR" sz="1600" b="1" dirty="0">
                <a:latin typeface="Tahoma"/>
              </a:rPr>
              <a:t>“Seçili Gündemi Sil -” </a:t>
            </a:r>
            <a:r>
              <a:rPr lang="tr-TR" sz="1600" dirty="0">
                <a:latin typeface="Tahoma"/>
              </a:rPr>
              <a:t>düğmesi ile gündem listesinden kaldırabilirsiniz. </a:t>
            </a:r>
          </a:p>
          <a:p>
            <a:r>
              <a:rPr lang="tr-TR" sz="1600" dirty="0">
                <a:latin typeface="Tahoma"/>
              </a:rPr>
              <a:t>Yönetmelikte yer almamasına rağmen kurum olarak gündeme getirmek istediğiniz sorun veya öneriler için ise gündem ekleme bölümünün altında </a:t>
            </a:r>
            <a:r>
              <a:rPr lang="tr-TR" sz="1600" b="1" dirty="0">
                <a:latin typeface="Tahoma"/>
              </a:rPr>
              <a:t>“Yönetmelik ve Yönergede Olmayan Gündem Maddesi” </a:t>
            </a:r>
            <a:r>
              <a:rPr lang="tr-TR" sz="1600" dirty="0">
                <a:latin typeface="Tahoma"/>
              </a:rPr>
              <a:t>kutusu içine </a:t>
            </a:r>
            <a:r>
              <a:rPr lang="tr-TR" sz="1600" dirty="0"/>
              <a:t>gündemi yazabilirsiniz. </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15882"/>
            <a:ext cx="9144000" cy="103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ikdörtgen 2"/>
          <p:cNvSpPr/>
          <p:nvPr/>
        </p:nvSpPr>
        <p:spPr>
          <a:xfrm>
            <a:off x="163030" y="2945705"/>
            <a:ext cx="8856984" cy="1323439"/>
          </a:xfrm>
          <a:prstGeom prst="rect">
            <a:avLst/>
          </a:prstGeom>
        </p:spPr>
        <p:txBody>
          <a:bodyPr wrap="square">
            <a:spAutoFit/>
          </a:bodyPr>
          <a:lstStyle/>
          <a:p>
            <a:r>
              <a:rPr lang="tr-TR" sz="1600" dirty="0"/>
              <a:t>Gündem Maddesi açık bir şekilde yazıldıktan sonra hemen sağında yer alan </a:t>
            </a:r>
            <a:r>
              <a:rPr lang="tr-TR" sz="1600" b="1" dirty="0"/>
              <a:t>“Yönetmelik ve Yönergede Olmayan Gündemi Ekle +” </a:t>
            </a:r>
            <a:r>
              <a:rPr lang="tr-TR" sz="1600" dirty="0"/>
              <a:t>düğmesine basılarak </a:t>
            </a:r>
            <a:r>
              <a:rPr lang="tr-TR" sz="1600" b="1" dirty="0"/>
              <a:t>“Kurumca Oluşturulmuş Gündem Maddeleri” </a:t>
            </a:r>
            <a:r>
              <a:rPr lang="tr-TR" sz="1600" dirty="0"/>
              <a:t>bölümüne eklenmesi sağlanmaktadır. </a:t>
            </a:r>
          </a:p>
          <a:p>
            <a:r>
              <a:rPr lang="tr-TR" sz="1600" dirty="0"/>
              <a:t>Gündem de oluşturulduktan sonra kurula katılacak personel seçimi yapılmalıdır. </a:t>
            </a:r>
            <a:r>
              <a:rPr lang="tr-TR" sz="1600" b="1" dirty="0"/>
              <a:t>“Katılımcı Bilgi Girişi” </a:t>
            </a:r>
            <a:r>
              <a:rPr lang="tr-TR" sz="1600" dirty="0"/>
              <a:t>bölümünden kurula katılacak personel seçimi yapılabilir. </a:t>
            </a: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047" y="4941168"/>
            <a:ext cx="8980970" cy="1778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96509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721" y="0"/>
            <a:ext cx="9144000" cy="830997"/>
          </a:xfrm>
          <a:prstGeom prst="rect">
            <a:avLst/>
          </a:prstGeom>
        </p:spPr>
        <p:txBody>
          <a:bodyPr wrap="square">
            <a:spAutoFit/>
          </a:bodyPr>
          <a:lstStyle/>
          <a:p>
            <a:r>
              <a:rPr lang="tr-TR" sz="1600" dirty="0"/>
              <a:t>Yine sol tarafta kurumunuzda yer alan öğretmen ve yöneticiler MEBBİS sisteminden otomatik olarak gelecektir. Kurulda yer almasını istediğiniz katılımcıların kutucukları işaretlendikten sonra listenin üstünde yer alan </a:t>
            </a:r>
            <a:r>
              <a:rPr lang="tr-TR" sz="1600" b="1" dirty="0"/>
              <a:t>“Katılımcı Ekle +” </a:t>
            </a:r>
            <a:r>
              <a:rPr lang="tr-TR" sz="1600" dirty="0"/>
              <a:t>düğmesine basılarak sağ taraftaki bölüme eklenmesi sağlanır. </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13" y="980728"/>
            <a:ext cx="9036496" cy="976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ikdörtgen 2"/>
          <p:cNvSpPr/>
          <p:nvPr/>
        </p:nvSpPr>
        <p:spPr>
          <a:xfrm>
            <a:off x="14374" y="1956842"/>
            <a:ext cx="9150721" cy="4524315"/>
          </a:xfrm>
          <a:prstGeom prst="rect">
            <a:avLst/>
          </a:prstGeom>
        </p:spPr>
        <p:txBody>
          <a:bodyPr wrap="square">
            <a:spAutoFit/>
          </a:bodyPr>
          <a:lstStyle/>
          <a:p>
            <a:r>
              <a:rPr lang="tr-TR" sz="1600" dirty="0" smtClean="0">
                <a:solidFill>
                  <a:srgbClr val="000000"/>
                </a:solidFill>
                <a:latin typeface="Tahoma"/>
              </a:rPr>
              <a:t>      Eğer </a:t>
            </a:r>
            <a:r>
              <a:rPr lang="tr-TR" sz="1600" dirty="0">
                <a:solidFill>
                  <a:srgbClr val="000000"/>
                </a:solidFill>
                <a:latin typeface="Tahoma"/>
              </a:rPr>
              <a:t>yanlışla eklediğiniz veya kuruldan çıkartmak istediğiniz katılımcı varsa; üzerine tıklanır ve listenin üstünde yer alan </a:t>
            </a:r>
            <a:r>
              <a:rPr lang="tr-TR" sz="1600" b="1" dirty="0">
                <a:solidFill>
                  <a:srgbClr val="000000"/>
                </a:solidFill>
                <a:latin typeface="Tahoma"/>
              </a:rPr>
              <a:t>“Katılımcı Sil –“ </a:t>
            </a:r>
            <a:r>
              <a:rPr lang="tr-TR" sz="1600" dirty="0">
                <a:solidFill>
                  <a:srgbClr val="000000"/>
                </a:solidFill>
                <a:latin typeface="Tahoma"/>
              </a:rPr>
              <a:t>düğmesine basılarak kuruldan çıkarılması sağlanır. </a:t>
            </a:r>
            <a:r>
              <a:rPr lang="tr-TR" sz="1600" dirty="0" smtClean="0">
                <a:solidFill>
                  <a:srgbClr val="000000"/>
                </a:solidFill>
                <a:latin typeface="Tahoma"/>
              </a:rPr>
              <a:t>  </a:t>
            </a:r>
          </a:p>
          <a:p>
            <a:r>
              <a:rPr lang="tr-TR" sz="1600" dirty="0">
                <a:solidFill>
                  <a:srgbClr val="000000"/>
                </a:solidFill>
                <a:latin typeface="Tahoma"/>
              </a:rPr>
              <a:t> </a:t>
            </a:r>
            <a:r>
              <a:rPr lang="tr-TR" sz="1600" dirty="0" smtClean="0">
                <a:solidFill>
                  <a:srgbClr val="000000"/>
                </a:solidFill>
                <a:latin typeface="Tahoma"/>
              </a:rPr>
              <a:t>     Listeden </a:t>
            </a:r>
            <a:r>
              <a:rPr lang="tr-TR" sz="1600" dirty="0">
                <a:solidFill>
                  <a:srgbClr val="000000"/>
                </a:solidFill>
                <a:latin typeface="Tahoma"/>
              </a:rPr>
              <a:t>ilgili kişi seçilerek </a:t>
            </a:r>
            <a:r>
              <a:rPr lang="tr-TR" sz="1600" b="1" dirty="0">
                <a:solidFill>
                  <a:srgbClr val="000000"/>
                </a:solidFill>
                <a:latin typeface="Tahoma"/>
              </a:rPr>
              <a:t>“Başkanı Kaydet” </a:t>
            </a:r>
            <a:r>
              <a:rPr lang="tr-TR" sz="1600" dirty="0">
                <a:solidFill>
                  <a:srgbClr val="000000"/>
                </a:solidFill>
                <a:latin typeface="Tahoma"/>
              </a:rPr>
              <a:t>düğmesine tıklanmak sureti ile kurul başkanı da seçilmiş olur. </a:t>
            </a:r>
            <a:endParaRPr lang="tr-TR" sz="1600" dirty="0" smtClean="0">
              <a:solidFill>
                <a:srgbClr val="000000"/>
              </a:solidFill>
              <a:latin typeface="Tahoma"/>
            </a:endParaRPr>
          </a:p>
          <a:p>
            <a:r>
              <a:rPr lang="tr-TR" sz="1600" dirty="0">
                <a:solidFill>
                  <a:srgbClr val="000000"/>
                </a:solidFill>
                <a:latin typeface="Tahoma"/>
              </a:rPr>
              <a:t> </a:t>
            </a:r>
            <a:r>
              <a:rPr lang="tr-TR" sz="1600" dirty="0" smtClean="0">
                <a:solidFill>
                  <a:srgbClr val="000000"/>
                </a:solidFill>
                <a:latin typeface="Tahoma"/>
              </a:rPr>
              <a:t>     Ayrıca </a:t>
            </a:r>
            <a:r>
              <a:rPr lang="tr-TR" sz="1600" dirty="0">
                <a:solidFill>
                  <a:srgbClr val="000000"/>
                </a:solidFill>
                <a:latin typeface="Tahoma"/>
              </a:rPr>
              <a:t>aynı şekilde ilgili kurulda/zümrede var ise yedek başkan da seçilir. </a:t>
            </a:r>
          </a:p>
          <a:p>
            <a:r>
              <a:rPr lang="tr-TR" sz="1600" dirty="0" smtClean="0">
                <a:solidFill>
                  <a:srgbClr val="000000"/>
                </a:solidFill>
                <a:latin typeface="Tahoma"/>
              </a:rPr>
              <a:t>      Eğer </a:t>
            </a:r>
            <a:r>
              <a:rPr lang="tr-TR" sz="1600" dirty="0">
                <a:solidFill>
                  <a:srgbClr val="000000"/>
                </a:solidFill>
                <a:latin typeface="Tahoma"/>
              </a:rPr>
              <a:t>kurumunuzda çalışan personel listesinde olmayan bir öğretmenimiz varsa; onu da listenin hemen üstünde bulunan </a:t>
            </a:r>
            <a:r>
              <a:rPr lang="tr-TR" sz="1600" b="1" dirty="0">
                <a:solidFill>
                  <a:srgbClr val="000000"/>
                </a:solidFill>
                <a:latin typeface="Tahoma"/>
              </a:rPr>
              <a:t>“Listede Olmayan Kişinin T.C. </a:t>
            </a:r>
            <a:r>
              <a:rPr lang="tr-TR" sz="1600" b="1" dirty="0" err="1">
                <a:solidFill>
                  <a:srgbClr val="000000"/>
                </a:solidFill>
                <a:latin typeface="Tahoma"/>
              </a:rPr>
              <a:t>Nosu</a:t>
            </a:r>
            <a:r>
              <a:rPr lang="tr-TR" sz="1600" b="1" dirty="0">
                <a:solidFill>
                  <a:srgbClr val="000000"/>
                </a:solidFill>
                <a:latin typeface="Tahoma"/>
              </a:rPr>
              <a:t>” </a:t>
            </a:r>
            <a:r>
              <a:rPr lang="tr-TR" sz="1600" dirty="0">
                <a:solidFill>
                  <a:srgbClr val="000000"/>
                </a:solidFill>
                <a:latin typeface="Tahoma"/>
              </a:rPr>
              <a:t>bölümüne ilgili kişinin TC Kimlik Numarası yazılarak </a:t>
            </a:r>
            <a:r>
              <a:rPr lang="tr-TR" sz="1600" b="1" dirty="0">
                <a:solidFill>
                  <a:srgbClr val="000000"/>
                </a:solidFill>
                <a:latin typeface="Tahoma"/>
              </a:rPr>
              <a:t>“Listede Olmayanı Kaydet” </a:t>
            </a:r>
            <a:r>
              <a:rPr lang="tr-TR" sz="1600" dirty="0">
                <a:solidFill>
                  <a:srgbClr val="000000"/>
                </a:solidFill>
                <a:latin typeface="Tahoma"/>
              </a:rPr>
              <a:t>düğmesine basmak suretiyle </a:t>
            </a:r>
            <a:r>
              <a:rPr lang="tr-TR" sz="1600" b="1" dirty="0">
                <a:solidFill>
                  <a:srgbClr val="000000"/>
                </a:solidFill>
                <a:latin typeface="Tahoma"/>
              </a:rPr>
              <a:t>“Kurum Katılımcı Listesine” </a:t>
            </a:r>
            <a:r>
              <a:rPr lang="tr-TR" sz="1600" dirty="0">
                <a:solidFill>
                  <a:srgbClr val="000000"/>
                </a:solidFill>
                <a:latin typeface="Tahoma"/>
              </a:rPr>
              <a:t>ekleyebiliriz</a:t>
            </a:r>
            <a:r>
              <a:rPr lang="tr-TR" sz="1600" dirty="0" smtClean="0">
                <a:solidFill>
                  <a:srgbClr val="000000"/>
                </a:solidFill>
                <a:latin typeface="Tahoma"/>
              </a:rPr>
              <a:t>. </a:t>
            </a:r>
          </a:p>
          <a:p>
            <a:r>
              <a:rPr lang="tr-TR" sz="1600" dirty="0">
                <a:solidFill>
                  <a:srgbClr val="000000"/>
                </a:solidFill>
                <a:latin typeface="Tahoma"/>
              </a:rPr>
              <a:t> </a:t>
            </a:r>
            <a:r>
              <a:rPr lang="tr-TR" sz="1600" dirty="0" smtClean="0">
                <a:solidFill>
                  <a:srgbClr val="000000"/>
                </a:solidFill>
                <a:latin typeface="Tahoma"/>
              </a:rPr>
              <a:t>     </a:t>
            </a:r>
            <a:r>
              <a:rPr lang="tr-TR" sz="1600" dirty="0">
                <a:solidFill>
                  <a:srgbClr val="000000"/>
                </a:solidFill>
                <a:latin typeface="Tahoma"/>
              </a:rPr>
              <a:t>Eğer TC Kimlik Numarasını yazıp </a:t>
            </a:r>
            <a:r>
              <a:rPr lang="tr-TR" sz="1600" b="1" dirty="0">
                <a:solidFill>
                  <a:srgbClr val="000000"/>
                </a:solidFill>
                <a:latin typeface="Tahoma"/>
              </a:rPr>
              <a:t>“Listede Olmayanı Kaydet” </a:t>
            </a:r>
            <a:r>
              <a:rPr lang="tr-TR" sz="1600" dirty="0">
                <a:solidFill>
                  <a:srgbClr val="000000"/>
                </a:solidFill>
                <a:latin typeface="Tahoma"/>
              </a:rPr>
              <a:t>düğmesine basmamıza rağmen kişiyi bulamadıysa; MEBBİS bilgileri ile ilgili bir sorun olduğu anlaşılarak ilgili MEBBİS yetkili kişisine ulaşarak durumunun düzeltilmesi sağlanmalıdır. </a:t>
            </a:r>
            <a:endParaRPr lang="tr-TR" sz="1600" dirty="0" smtClean="0">
              <a:solidFill>
                <a:srgbClr val="000000"/>
              </a:solidFill>
              <a:latin typeface="Tahoma"/>
            </a:endParaRPr>
          </a:p>
          <a:p>
            <a:r>
              <a:rPr lang="tr-TR" sz="1600" dirty="0">
                <a:solidFill>
                  <a:srgbClr val="000000"/>
                </a:solidFill>
                <a:latin typeface="Tahoma"/>
              </a:rPr>
              <a:t> </a:t>
            </a:r>
            <a:r>
              <a:rPr lang="tr-TR" sz="1600" dirty="0" smtClean="0">
                <a:solidFill>
                  <a:srgbClr val="000000"/>
                </a:solidFill>
                <a:latin typeface="Tahoma"/>
              </a:rPr>
              <a:t>    (</a:t>
            </a:r>
            <a:r>
              <a:rPr lang="tr-TR" sz="1600" dirty="0">
                <a:solidFill>
                  <a:srgbClr val="000000"/>
                </a:solidFill>
                <a:latin typeface="Tahoma"/>
              </a:rPr>
              <a:t>Ücretli veya görevli öğretmen olmasına rağmen </a:t>
            </a:r>
            <a:r>
              <a:rPr lang="tr-TR" sz="1600" dirty="0" err="1">
                <a:solidFill>
                  <a:srgbClr val="000000"/>
                </a:solidFill>
                <a:latin typeface="Tahoma"/>
              </a:rPr>
              <a:t>MEBBİS’e</a:t>
            </a:r>
            <a:r>
              <a:rPr lang="tr-TR" sz="1600" dirty="0">
                <a:solidFill>
                  <a:srgbClr val="000000"/>
                </a:solidFill>
                <a:latin typeface="Tahoma"/>
              </a:rPr>
              <a:t> kaydedilmemiş öğretmenler vb.) </a:t>
            </a:r>
          </a:p>
          <a:p>
            <a:r>
              <a:rPr lang="tr-TR" sz="1600" dirty="0">
                <a:solidFill>
                  <a:srgbClr val="000000"/>
                </a:solidFill>
                <a:latin typeface="Tahoma"/>
              </a:rPr>
              <a:t>Tüm bu tanımlamalar bittikten sonra </a:t>
            </a:r>
            <a:r>
              <a:rPr lang="tr-TR" sz="1600" b="1" dirty="0">
                <a:solidFill>
                  <a:srgbClr val="000000"/>
                </a:solidFill>
                <a:latin typeface="Tahoma"/>
              </a:rPr>
              <a:t>“Kurul/Zümre bilgilerini katılımcıların görebilmesi için onaylıyorum.” </a:t>
            </a:r>
            <a:r>
              <a:rPr lang="tr-TR" sz="1600" dirty="0">
                <a:solidFill>
                  <a:srgbClr val="000000"/>
                </a:solidFill>
                <a:latin typeface="Tahoma"/>
              </a:rPr>
              <a:t>seçeneği işaretleyerek </a:t>
            </a:r>
            <a:r>
              <a:rPr lang="tr-TR" sz="1600" b="1" dirty="0">
                <a:solidFill>
                  <a:srgbClr val="000000"/>
                </a:solidFill>
                <a:latin typeface="Tahoma"/>
              </a:rPr>
              <a:t>“Yeni Kayıt” </a:t>
            </a:r>
            <a:r>
              <a:rPr lang="tr-TR" sz="1600" dirty="0">
                <a:solidFill>
                  <a:srgbClr val="000000"/>
                </a:solidFill>
                <a:latin typeface="Tahoma"/>
              </a:rPr>
              <a:t>veya </a:t>
            </a:r>
            <a:r>
              <a:rPr lang="tr-TR" sz="1600" b="1" dirty="0">
                <a:solidFill>
                  <a:srgbClr val="000000"/>
                </a:solidFill>
                <a:latin typeface="Tahoma"/>
              </a:rPr>
              <a:t>“Kayıt Güncelle” </a:t>
            </a:r>
            <a:r>
              <a:rPr lang="tr-TR" sz="1600" dirty="0">
                <a:solidFill>
                  <a:srgbClr val="000000"/>
                </a:solidFill>
                <a:latin typeface="Tahoma"/>
              </a:rPr>
              <a:t>düğmelerinden birisine tıklayarak toplantı hakkında SMS ve e-posta ile tüm katılımcılara bilgilendirme gitmesini sağlarsınız</a:t>
            </a:r>
            <a:r>
              <a:rPr lang="tr-TR" sz="1600" dirty="0" smtClean="0">
                <a:solidFill>
                  <a:srgbClr val="000000"/>
                </a:solidFill>
                <a:latin typeface="Tahoma"/>
              </a:rPr>
              <a:t>.</a:t>
            </a:r>
          </a:p>
          <a:p>
            <a:r>
              <a:rPr lang="tr-TR" sz="1600" dirty="0">
                <a:solidFill>
                  <a:srgbClr val="FF0000"/>
                </a:solidFill>
                <a:latin typeface="Tahoma"/>
              </a:rPr>
              <a:t> </a:t>
            </a:r>
            <a:r>
              <a:rPr lang="tr-TR" sz="1600" dirty="0" smtClean="0">
                <a:solidFill>
                  <a:srgbClr val="FF0000"/>
                </a:solidFill>
                <a:latin typeface="Tahoma"/>
              </a:rPr>
              <a:t>    </a:t>
            </a:r>
            <a:r>
              <a:rPr lang="tr-TR" sz="1600" dirty="0">
                <a:solidFill>
                  <a:srgbClr val="FF0000"/>
                </a:solidFill>
                <a:latin typeface="Tahoma"/>
              </a:rPr>
              <a:t>Artık toplantınız duyurulmuştur. </a:t>
            </a:r>
            <a:endParaRPr lang="tr-TR" sz="1600" dirty="0">
              <a:solidFill>
                <a:srgbClr val="FF0000"/>
              </a:solidFill>
            </a:endParaRPr>
          </a:p>
        </p:txBody>
      </p:sp>
    </p:spTree>
    <p:extLst>
      <p:ext uri="{BB962C8B-B14F-4D97-AF65-F5344CB8AC3E}">
        <p14:creationId xmlns:p14="http://schemas.microsoft.com/office/powerpoint/2010/main" val="9466876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sz="1600" dirty="0">
                <a:solidFill>
                  <a:srgbClr val="000000"/>
                </a:solidFill>
              </a:rPr>
              <a:t/>
            </a:r>
            <a:br>
              <a:rPr lang="tr-TR" sz="1600" dirty="0">
                <a:solidFill>
                  <a:srgbClr val="000000"/>
                </a:solidFill>
              </a:rPr>
            </a:br>
            <a:r>
              <a:rPr lang="tr-TR" sz="1600" dirty="0">
                <a:solidFill>
                  <a:srgbClr val="000000"/>
                </a:solidFill>
              </a:rPr>
              <a:t> </a:t>
            </a:r>
            <a:r>
              <a:rPr lang="tr-TR" b="1" dirty="0">
                <a:solidFill>
                  <a:srgbClr val="C00000"/>
                </a:solidFill>
              </a:rPr>
              <a:t>E-MÜFREDAT PROJESİ </a:t>
            </a:r>
            <a:r>
              <a:rPr lang="tr-TR" dirty="0">
                <a:solidFill>
                  <a:srgbClr val="C00000"/>
                </a:solidFill>
              </a:rPr>
              <a:t/>
            </a:r>
            <a:br>
              <a:rPr lang="tr-TR" dirty="0">
                <a:solidFill>
                  <a:srgbClr val="C00000"/>
                </a:solidFill>
              </a:rPr>
            </a:br>
            <a:endParaRPr lang="tr-TR" dirty="0"/>
          </a:p>
        </p:txBody>
      </p:sp>
      <p:sp>
        <p:nvSpPr>
          <p:cNvPr id="3" name="İçerik Yer Tutucusu 2"/>
          <p:cNvSpPr>
            <a:spLocks noGrp="1"/>
          </p:cNvSpPr>
          <p:nvPr>
            <p:ph idx="1"/>
          </p:nvPr>
        </p:nvSpPr>
        <p:spPr/>
        <p:txBody>
          <a:bodyPr>
            <a:normAutofit/>
          </a:bodyPr>
          <a:lstStyle/>
          <a:p>
            <a:pPr marL="0" indent="0">
              <a:buNone/>
            </a:pPr>
            <a:r>
              <a:rPr lang="tr-TR" dirty="0" smtClean="0"/>
              <a:t>                      </a:t>
            </a:r>
          </a:p>
          <a:p>
            <a:pPr marL="0" indent="0">
              <a:buNone/>
            </a:pPr>
            <a:r>
              <a:rPr lang="tr-TR" dirty="0"/>
              <a:t> </a:t>
            </a:r>
            <a:r>
              <a:rPr lang="tr-TR" dirty="0" smtClean="0"/>
              <a:t>                        YILLIK </a:t>
            </a:r>
            <a:r>
              <a:rPr lang="tr-TR" dirty="0"/>
              <a:t>PLAN </a:t>
            </a:r>
            <a:r>
              <a:rPr lang="tr-TR" dirty="0" smtClean="0"/>
              <a:t>MODÜLÜ</a:t>
            </a:r>
          </a:p>
          <a:p>
            <a:pPr marL="0" indent="0">
              <a:buNone/>
            </a:pPr>
            <a:r>
              <a:rPr lang="tr-TR" dirty="0"/>
              <a:t> </a:t>
            </a:r>
            <a:r>
              <a:rPr lang="tr-TR" dirty="0" smtClean="0"/>
              <a:t>Bu modüle aşağıda yer verildiği gibi girilebilir.</a:t>
            </a:r>
            <a:endParaRPr lang="tr-TR" dirty="0"/>
          </a:p>
        </p:txBody>
      </p:sp>
    </p:spTree>
    <p:extLst>
      <p:ext uri="{BB962C8B-B14F-4D97-AF65-F5344CB8AC3E}">
        <p14:creationId xmlns:p14="http://schemas.microsoft.com/office/powerpoint/2010/main" val="26406240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0"/>
            <a:ext cx="9144000" cy="4247317"/>
          </a:xfrm>
          <a:prstGeom prst="rect">
            <a:avLst/>
          </a:prstGeom>
        </p:spPr>
        <p:txBody>
          <a:bodyPr wrap="square">
            <a:spAutoFit/>
          </a:bodyPr>
          <a:lstStyle/>
          <a:p>
            <a:r>
              <a:rPr lang="tr-TR" sz="3600" b="1" dirty="0">
                <a:solidFill>
                  <a:srgbClr val="C0504D"/>
                </a:solidFill>
                <a:latin typeface="Tahoma"/>
              </a:rPr>
              <a:t>Kurul Toplantı Bilgilendirme İşlemleri </a:t>
            </a:r>
            <a:endParaRPr lang="tr-TR" sz="3600" b="1" dirty="0" smtClean="0">
              <a:solidFill>
                <a:srgbClr val="C0504D"/>
              </a:solidFill>
              <a:latin typeface="Tahoma"/>
            </a:endParaRPr>
          </a:p>
          <a:p>
            <a:endParaRPr lang="tr-TR" sz="3600" dirty="0">
              <a:solidFill>
                <a:srgbClr val="C0504D"/>
              </a:solidFill>
              <a:latin typeface="Tahoma"/>
            </a:endParaRPr>
          </a:p>
          <a:p>
            <a:r>
              <a:rPr lang="tr-TR" b="1" dirty="0">
                <a:solidFill>
                  <a:srgbClr val="000000"/>
                </a:solidFill>
                <a:latin typeface="Tahoma"/>
              </a:rPr>
              <a:t>“Yönetimsel İşlemler” </a:t>
            </a:r>
            <a:r>
              <a:rPr lang="tr-TR" dirty="0">
                <a:solidFill>
                  <a:srgbClr val="000000"/>
                </a:solidFill>
                <a:latin typeface="Tahoma"/>
              </a:rPr>
              <a:t>altındaki </a:t>
            </a:r>
            <a:r>
              <a:rPr lang="tr-TR" b="1" dirty="0">
                <a:solidFill>
                  <a:srgbClr val="000000"/>
                </a:solidFill>
                <a:latin typeface="Tahoma"/>
              </a:rPr>
              <a:t>“Eğitim Kurumu İşlemleri” </a:t>
            </a:r>
            <a:r>
              <a:rPr lang="tr-TR" dirty="0">
                <a:solidFill>
                  <a:srgbClr val="000000"/>
                </a:solidFill>
                <a:latin typeface="Tahoma"/>
              </a:rPr>
              <a:t>menüsü altına bulunan </a:t>
            </a:r>
            <a:r>
              <a:rPr lang="tr-TR" b="1" dirty="0">
                <a:solidFill>
                  <a:srgbClr val="000000"/>
                </a:solidFill>
                <a:latin typeface="Tahoma"/>
              </a:rPr>
              <a:t>“Kurul Toplantı Bilgilendirme” </a:t>
            </a:r>
            <a:r>
              <a:rPr lang="tr-TR" dirty="0">
                <a:solidFill>
                  <a:srgbClr val="000000"/>
                </a:solidFill>
                <a:latin typeface="Tahoma"/>
              </a:rPr>
              <a:t>ekranı, öğretmenlerin oluşturulmuş kurulları görmeleri, kurul başkanının kararları girebildiği ve alınan kurul kararları ile ilgili görüşlerini yazabildikleri veya onay verebildikleri bir bölümdür. Tüm kurullar için geçerlidir. </a:t>
            </a:r>
          </a:p>
          <a:p>
            <a:r>
              <a:rPr lang="tr-TR" dirty="0">
                <a:solidFill>
                  <a:srgbClr val="000000"/>
                </a:solidFill>
                <a:latin typeface="Tahoma"/>
              </a:rPr>
              <a:t>Bu ekrana girdiğinizde geçerli dönem otomatik olarak ekrana gelecektir. İş takvimi seçilmeden herhangi bir işlem yapılamaz. Bu ekrana girildiğinde kumunuza ait tanımlanmış ve sizin de kurul katılımcı listesinde seçili olduğunuz kurullar </a:t>
            </a:r>
            <a:r>
              <a:rPr lang="tr-TR" b="1" dirty="0">
                <a:solidFill>
                  <a:srgbClr val="000000"/>
                </a:solidFill>
                <a:latin typeface="Tahoma"/>
              </a:rPr>
              <a:t>“Davet Edildiğiniz Toplantılar” </a:t>
            </a:r>
            <a:r>
              <a:rPr lang="tr-TR" dirty="0">
                <a:solidFill>
                  <a:srgbClr val="000000"/>
                </a:solidFill>
                <a:latin typeface="Tahoma"/>
              </a:rPr>
              <a:t>bölümünde listelenecektir. Üzerinde çalışmak istediğiniz kurulun hemen solunda bulunan </a:t>
            </a:r>
            <a:r>
              <a:rPr lang="tr-TR" b="1" dirty="0">
                <a:solidFill>
                  <a:srgbClr val="000000"/>
                </a:solidFill>
                <a:latin typeface="Tahoma"/>
              </a:rPr>
              <a:t>“Düzelt” </a:t>
            </a:r>
            <a:r>
              <a:rPr lang="tr-TR" dirty="0">
                <a:solidFill>
                  <a:srgbClr val="000000"/>
                </a:solidFill>
                <a:latin typeface="Tahoma"/>
              </a:rPr>
              <a:t>düğmesine basarak o kurula ait girilmiş gündem, açıklamalar ve diğer bilgiler sayfanıza </a:t>
            </a:r>
            <a:r>
              <a:rPr lang="tr-TR" dirty="0"/>
              <a:t>gelecektir. </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4" y="4437113"/>
            <a:ext cx="9144000" cy="2390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5455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522" y="61231"/>
            <a:ext cx="9144000" cy="2031325"/>
          </a:xfrm>
          <a:prstGeom prst="rect">
            <a:avLst/>
          </a:prstGeom>
        </p:spPr>
        <p:txBody>
          <a:bodyPr wrap="square">
            <a:spAutoFit/>
          </a:bodyPr>
          <a:lstStyle/>
          <a:p>
            <a:r>
              <a:rPr lang="tr-TR" sz="1400" dirty="0" smtClean="0">
                <a:solidFill>
                  <a:srgbClr val="000000"/>
                </a:solidFill>
                <a:latin typeface="Tahoma"/>
              </a:rPr>
              <a:t>      Bu </a:t>
            </a:r>
            <a:r>
              <a:rPr lang="tr-TR" sz="1400" dirty="0">
                <a:solidFill>
                  <a:srgbClr val="000000"/>
                </a:solidFill>
                <a:latin typeface="Tahoma"/>
              </a:rPr>
              <a:t>ekranda gündem maddeleri, katılımcı, kurul adı, tarihi ve açıklaması bilgilerinde herhangi bir değişiklik yapılamaz. </a:t>
            </a:r>
            <a:endParaRPr lang="tr-TR" sz="1400" dirty="0" smtClean="0">
              <a:solidFill>
                <a:srgbClr val="000000"/>
              </a:solidFill>
              <a:latin typeface="Tahoma"/>
            </a:endParaRPr>
          </a:p>
          <a:p>
            <a:r>
              <a:rPr lang="tr-TR" sz="1400" dirty="0">
                <a:solidFill>
                  <a:srgbClr val="000000"/>
                </a:solidFill>
                <a:latin typeface="Tahoma"/>
              </a:rPr>
              <a:t> </a:t>
            </a:r>
            <a:r>
              <a:rPr lang="tr-TR" sz="1400" dirty="0" smtClean="0">
                <a:solidFill>
                  <a:srgbClr val="000000"/>
                </a:solidFill>
                <a:latin typeface="Tahoma"/>
              </a:rPr>
              <a:t>    Toplantıya </a:t>
            </a:r>
            <a:r>
              <a:rPr lang="tr-TR" sz="1400" dirty="0">
                <a:solidFill>
                  <a:srgbClr val="000000"/>
                </a:solidFill>
                <a:latin typeface="Tahoma"/>
              </a:rPr>
              <a:t>katılamayacak rapor nedeni veya görevli / izinli olma durumunuz varsa bunu toplantı öncesinde bu ekrana girerek en altta yer alan </a:t>
            </a:r>
            <a:r>
              <a:rPr lang="tr-TR" sz="1400" b="1" dirty="0">
                <a:solidFill>
                  <a:srgbClr val="000000"/>
                </a:solidFill>
                <a:latin typeface="Tahoma"/>
              </a:rPr>
              <a:t>“Katılım Durumu” </a:t>
            </a:r>
            <a:r>
              <a:rPr lang="tr-TR" sz="1400" dirty="0">
                <a:solidFill>
                  <a:srgbClr val="000000"/>
                </a:solidFill>
                <a:latin typeface="Tahoma"/>
              </a:rPr>
              <a:t>bölümünden durumunuza ait seçeneği işaretleyerek </a:t>
            </a:r>
            <a:r>
              <a:rPr lang="tr-TR" sz="1400" b="1" dirty="0">
                <a:solidFill>
                  <a:srgbClr val="000000"/>
                </a:solidFill>
                <a:latin typeface="Tahoma"/>
              </a:rPr>
              <a:t>“Katılım Durumumu Değiştir” </a:t>
            </a:r>
            <a:r>
              <a:rPr lang="tr-TR" sz="1400" dirty="0">
                <a:solidFill>
                  <a:srgbClr val="000000"/>
                </a:solidFill>
                <a:latin typeface="Tahoma"/>
              </a:rPr>
              <a:t>düğmesine basılmalıdır. </a:t>
            </a:r>
            <a:endParaRPr lang="tr-TR" sz="1400" dirty="0" smtClean="0">
              <a:solidFill>
                <a:srgbClr val="000000"/>
              </a:solidFill>
              <a:latin typeface="Tahoma"/>
            </a:endParaRPr>
          </a:p>
          <a:p>
            <a:r>
              <a:rPr lang="tr-TR" sz="1400" dirty="0">
                <a:solidFill>
                  <a:srgbClr val="000000"/>
                </a:solidFill>
                <a:latin typeface="Tahoma"/>
              </a:rPr>
              <a:t> </a:t>
            </a:r>
            <a:r>
              <a:rPr lang="tr-TR" sz="1400" dirty="0" smtClean="0">
                <a:solidFill>
                  <a:srgbClr val="000000"/>
                </a:solidFill>
                <a:latin typeface="Tahoma"/>
              </a:rPr>
              <a:t>    Bunların </a:t>
            </a:r>
            <a:r>
              <a:rPr lang="tr-TR" sz="1400" dirty="0">
                <a:solidFill>
                  <a:srgbClr val="000000"/>
                </a:solidFill>
                <a:latin typeface="Tahoma"/>
              </a:rPr>
              <a:t>dışında </a:t>
            </a:r>
            <a:r>
              <a:rPr lang="tr-TR" sz="1400" b="1" dirty="0">
                <a:solidFill>
                  <a:srgbClr val="000000"/>
                </a:solidFill>
                <a:latin typeface="Tahoma"/>
              </a:rPr>
              <a:t>“Toplantıya katılacağım.” </a:t>
            </a:r>
            <a:r>
              <a:rPr lang="tr-TR" sz="1400" dirty="0">
                <a:solidFill>
                  <a:srgbClr val="000000"/>
                </a:solidFill>
                <a:latin typeface="Tahoma"/>
              </a:rPr>
              <a:t>seçeneği zaten seçili olacaktır. Katılım durumunuzu toplantı gününe kadar değiştirebilirsiniz. Fakat raporlu iseniz raporunuzu, resmî görevli iseniz görev belgenizi eğitim kurumu yönetimine, ilçelerde ilgili şube müdürlüğüne, ilde ise ilgili müdür yardımcısına toplantı öncesi iletmeniz gerektiğini unutmayınız. </a:t>
            </a:r>
            <a:endParaRPr lang="tr-TR" sz="1400"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76872"/>
            <a:ext cx="8892480"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ikdörtgen 2"/>
          <p:cNvSpPr/>
          <p:nvPr/>
        </p:nvSpPr>
        <p:spPr>
          <a:xfrm>
            <a:off x="-23973" y="3573016"/>
            <a:ext cx="8916453" cy="1815882"/>
          </a:xfrm>
          <a:prstGeom prst="rect">
            <a:avLst/>
          </a:prstGeom>
        </p:spPr>
        <p:txBody>
          <a:bodyPr wrap="square">
            <a:spAutoFit/>
          </a:bodyPr>
          <a:lstStyle/>
          <a:p>
            <a:r>
              <a:rPr lang="tr-TR" sz="1600" dirty="0" smtClean="0">
                <a:solidFill>
                  <a:srgbClr val="000000"/>
                </a:solidFill>
                <a:latin typeface="Tahoma"/>
              </a:rPr>
              <a:t>     Katılım </a:t>
            </a:r>
            <a:r>
              <a:rPr lang="tr-TR" sz="1600" dirty="0">
                <a:solidFill>
                  <a:srgbClr val="000000"/>
                </a:solidFill>
                <a:latin typeface="Tahoma"/>
              </a:rPr>
              <a:t>durumu belirtildiği anda kurul başkanı ve kurula katılacak tüm katılımcılar sizin durumunuzu anında görebileceklerdir. Kurula katılacak katılımcıların listesini görmek isterseniz, </a:t>
            </a:r>
            <a:r>
              <a:rPr lang="tr-TR" sz="1600" b="1" dirty="0">
                <a:solidFill>
                  <a:srgbClr val="000000"/>
                </a:solidFill>
                <a:latin typeface="Tahoma"/>
              </a:rPr>
              <a:t>“Toplantıya Katılacaklar Bölümü” </a:t>
            </a:r>
            <a:r>
              <a:rPr lang="tr-TR" sz="1600" dirty="0">
                <a:solidFill>
                  <a:srgbClr val="000000"/>
                </a:solidFill>
                <a:latin typeface="Tahoma"/>
              </a:rPr>
              <a:t>bölümünün altında yer alan </a:t>
            </a:r>
            <a:r>
              <a:rPr lang="tr-TR" sz="1600" b="1" dirty="0">
                <a:solidFill>
                  <a:srgbClr val="000000"/>
                </a:solidFill>
                <a:latin typeface="Tahoma"/>
              </a:rPr>
              <a:t>“Kurul/Zümre toplantısına katılacakları görmek istiyorum.” </a:t>
            </a:r>
            <a:r>
              <a:rPr lang="tr-TR" sz="1600" dirty="0">
                <a:solidFill>
                  <a:srgbClr val="000000"/>
                </a:solidFill>
                <a:latin typeface="Tahoma"/>
              </a:rPr>
              <a:t>seçeneği işaretlenmelidir. </a:t>
            </a:r>
          </a:p>
          <a:p>
            <a:r>
              <a:rPr lang="tr-TR" sz="1600" dirty="0" smtClean="0">
                <a:solidFill>
                  <a:srgbClr val="000000"/>
                </a:solidFill>
                <a:latin typeface="Tahoma"/>
              </a:rPr>
              <a:t>     Toplantıya </a:t>
            </a:r>
            <a:r>
              <a:rPr lang="tr-TR" sz="1600" dirty="0">
                <a:solidFill>
                  <a:srgbClr val="000000"/>
                </a:solidFill>
                <a:latin typeface="Tahoma"/>
              </a:rPr>
              <a:t>katılacak kurul başkanı ve katılımcılar listesi hemen seçeneğin altında yer alacaktır. Ayrıca bu listede katılımcıların durumları da (toplantıya katılıp katılamayacakları, onay durumları vb.) görülebilmektedir. </a:t>
            </a:r>
            <a:endParaRPr lang="tr-TR" sz="1600" dirty="0"/>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22" y="5614222"/>
            <a:ext cx="8839995" cy="1230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76939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266" y="0"/>
            <a:ext cx="9144000" cy="646331"/>
          </a:xfrm>
          <a:prstGeom prst="rect">
            <a:avLst/>
          </a:prstGeom>
        </p:spPr>
        <p:txBody>
          <a:bodyPr wrap="square">
            <a:spAutoFit/>
          </a:bodyPr>
          <a:lstStyle/>
          <a:p>
            <a:r>
              <a:rPr lang="tr-TR" dirty="0" smtClean="0">
                <a:solidFill>
                  <a:srgbClr val="000000"/>
                </a:solidFill>
                <a:latin typeface="Tahoma"/>
              </a:rPr>
              <a:t>       Bu </a:t>
            </a:r>
            <a:r>
              <a:rPr lang="tr-TR" dirty="0">
                <a:solidFill>
                  <a:srgbClr val="000000"/>
                </a:solidFill>
                <a:latin typeface="Tahoma"/>
              </a:rPr>
              <a:t>ekranda </a:t>
            </a:r>
            <a:r>
              <a:rPr lang="tr-TR" b="1" dirty="0">
                <a:solidFill>
                  <a:srgbClr val="000000"/>
                </a:solidFill>
                <a:latin typeface="Tahoma"/>
              </a:rPr>
              <a:t>“Kurul Tanımlama” </a:t>
            </a:r>
            <a:r>
              <a:rPr lang="tr-TR" dirty="0">
                <a:solidFill>
                  <a:srgbClr val="000000"/>
                </a:solidFill>
                <a:latin typeface="Tahoma"/>
              </a:rPr>
              <a:t>ekranında tanımlanmış gündem maddeleri de ayrı ayrı listelenecektir. </a:t>
            </a:r>
            <a:endParaRPr lang="tr-TR"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6" y="646331"/>
            <a:ext cx="9138734" cy="2062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ikdörtgen 2"/>
          <p:cNvSpPr/>
          <p:nvPr/>
        </p:nvSpPr>
        <p:spPr>
          <a:xfrm>
            <a:off x="-4451" y="3064374"/>
            <a:ext cx="9144000" cy="3539430"/>
          </a:xfrm>
          <a:prstGeom prst="rect">
            <a:avLst/>
          </a:prstGeom>
        </p:spPr>
        <p:txBody>
          <a:bodyPr wrap="square">
            <a:spAutoFit/>
          </a:bodyPr>
          <a:lstStyle/>
          <a:p>
            <a:r>
              <a:rPr lang="tr-TR" sz="1600" b="1" dirty="0">
                <a:solidFill>
                  <a:srgbClr val="000000"/>
                </a:solidFill>
                <a:latin typeface="Tahoma"/>
              </a:rPr>
              <a:t>“… Kurul Gündemi ve Alınan Kararlar” </a:t>
            </a:r>
            <a:r>
              <a:rPr lang="tr-TR" sz="1600" dirty="0">
                <a:solidFill>
                  <a:srgbClr val="000000"/>
                </a:solidFill>
                <a:latin typeface="Tahoma"/>
              </a:rPr>
              <a:t>bölümünde ayrıca gündem maddelerinin durumları da yer almaktadır</a:t>
            </a:r>
            <a:r>
              <a:rPr lang="tr-TR" sz="1600" dirty="0" smtClean="0">
                <a:solidFill>
                  <a:srgbClr val="000000"/>
                </a:solidFill>
                <a:latin typeface="Tahoma"/>
              </a:rPr>
              <a:t>.</a:t>
            </a:r>
          </a:p>
          <a:p>
            <a:r>
              <a:rPr lang="tr-TR" sz="1600" dirty="0">
                <a:solidFill>
                  <a:srgbClr val="000000"/>
                </a:solidFill>
                <a:latin typeface="Tahoma"/>
              </a:rPr>
              <a:t> </a:t>
            </a:r>
            <a:r>
              <a:rPr lang="tr-TR" sz="1600" dirty="0" smtClean="0">
                <a:solidFill>
                  <a:srgbClr val="000000"/>
                </a:solidFill>
                <a:latin typeface="Tahoma"/>
              </a:rPr>
              <a:t>     </a:t>
            </a:r>
            <a:r>
              <a:rPr lang="tr-TR" sz="1600" dirty="0">
                <a:solidFill>
                  <a:srgbClr val="000000"/>
                </a:solidFill>
                <a:latin typeface="Tahoma"/>
              </a:rPr>
              <a:t>Listede yer alan tüm gündem maddelerini listeleyeceğiniz gibi </a:t>
            </a:r>
            <a:r>
              <a:rPr lang="tr-TR" sz="1600" b="1" dirty="0">
                <a:solidFill>
                  <a:srgbClr val="000000"/>
                </a:solidFill>
                <a:latin typeface="Tahoma"/>
              </a:rPr>
              <a:t>“Henüz Sonuçlanmayanlar”</a:t>
            </a:r>
            <a:r>
              <a:rPr lang="tr-TR" sz="1600" dirty="0">
                <a:solidFill>
                  <a:srgbClr val="000000"/>
                </a:solidFill>
                <a:latin typeface="Tahoma"/>
              </a:rPr>
              <a:t>, </a:t>
            </a:r>
            <a:r>
              <a:rPr lang="tr-TR" sz="1600" b="1" dirty="0">
                <a:solidFill>
                  <a:srgbClr val="000000"/>
                </a:solidFill>
                <a:latin typeface="Tahoma"/>
              </a:rPr>
              <a:t>”Olumlu Sonuçlananlar”</a:t>
            </a:r>
            <a:r>
              <a:rPr lang="tr-TR" sz="1600" dirty="0">
                <a:solidFill>
                  <a:srgbClr val="000000"/>
                </a:solidFill>
                <a:latin typeface="Tahoma"/>
              </a:rPr>
              <a:t>, </a:t>
            </a:r>
            <a:r>
              <a:rPr lang="tr-TR" sz="1600" b="1" dirty="0">
                <a:solidFill>
                  <a:srgbClr val="000000"/>
                </a:solidFill>
                <a:latin typeface="Tahoma"/>
              </a:rPr>
              <a:t>“Olumsuz Sonuçlananlar”</a:t>
            </a:r>
            <a:r>
              <a:rPr lang="tr-TR" sz="1600" dirty="0">
                <a:solidFill>
                  <a:srgbClr val="000000"/>
                </a:solidFill>
                <a:latin typeface="Tahoma"/>
              </a:rPr>
              <a:t>, </a:t>
            </a:r>
            <a:r>
              <a:rPr lang="tr-TR" sz="1600" b="1" dirty="0">
                <a:solidFill>
                  <a:srgbClr val="000000"/>
                </a:solidFill>
                <a:latin typeface="Tahoma"/>
              </a:rPr>
              <a:t>“Tam Olarak Sonuçlanmayanlar” </a:t>
            </a:r>
            <a:r>
              <a:rPr lang="tr-TR" sz="1600" dirty="0">
                <a:solidFill>
                  <a:srgbClr val="000000"/>
                </a:solidFill>
                <a:latin typeface="Tahoma"/>
              </a:rPr>
              <a:t>seçenekleri ile karar sonuç durumları sorgusu da yapabilirsiniz. </a:t>
            </a:r>
            <a:endParaRPr lang="tr-TR" sz="1600" dirty="0" smtClean="0">
              <a:solidFill>
                <a:srgbClr val="000000"/>
              </a:solidFill>
              <a:latin typeface="Tahoma"/>
            </a:endParaRPr>
          </a:p>
          <a:p>
            <a:r>
              <a:rPr lang="tr-TR" sz="1600" dirty="0">
                <a:solidFill>
                  <a:srgbClr val="000000"/>
                </a:solidFill>
                <a:latin typeface="Tahoma"/>
              </a:rPr>
              <a:t> </a:t>
            </a:r>
            <a:r>
              <a:rPr lang="tr-TR" sz="1600" dirty="0" smtClean="0">
                <a:solidFill>
                  <a:srgbClr val="000000"/>
                </a:solidFill>
                <a:latin typeface="Tahoma"/>
              </a:rPr>
              <a:t>     Yine </a:t>
            </a:r>
            <a:r>
              <a:rPr lang="tr-TR" sz="1600" dirty="0">
                <a:solidFill>
                  <a:srgbClr val="000000"/>
                </a:solidFill>
                <a:latin typeface="Tahoma"/>
              </a:rPr>
              <a:t>aynı şekilde listenin altında ve üstünde yer alan </a:t>
            </a:r>
            <a:r>
              <a:rPr lang="tr-TR" sz="1600" b="1" dirty="0">
                <a:solidFill>
                  <a:srgbClr val="000000"/>
                </a:solidFill>
                <a:latin typeface="Tahoma"/>
              </a:rPr>
              <a:t>“Önceki Sayfa”</a:t>
            </a:r>
            <a:r>
              <a:rPr lang="tr-TR" sz="1600" dirty="0">
                <a:solidFill>
                  <a:srgbClr val="000000"/>
                </a:solidFill>
                <a:latin typeface="Tahoma"/>
              </a:rPr>
              <a:t>, </a:t>
            </a:r>
            <a:r>
              <a:rPr lang="tr-TR" sz="1600" b="1" dirty="0">
                <a:solidFill>
                  <a:srgbClr val="000000"/>
                </a:solidFill>
                <a:latin typeface="Tahoma"/>
              </a:rPr>
              <a:t>“Sonraki Sayfa” </a:t>
            </a:r>
            <a:r>
              <a:rPr lang="tr-TR" sz="1600" dirty="0">
                <a:solidFill>
                  <a:srgbClr val="000000"/>
                </a:solidFill>
                <a:latin typeface="Tahoma"/>
              </a:rPr>
              <a:t>seçenekleri ile de beşer beşer sayfalar arasında ileri ve geri gitmek mümkün olmaktadır. </a:t>
            </a:r>
            <a:endParaRPr lang="tr-TR" sz="1600" dirty="0" smtClean="0">
              <a:solidFill>
                <a:srgbClr val="000000"/>
              </a:solidFill>
              <a:latin typeface="Tahoma"/>
            </a:endParaRPr>
          </a:p>
          <a:p>
            <a:r>
              <a:rPr lang="tr-TR" sz="1600" dirty="0">
                <a:solidFill>
                  <a:srgbClr val="000000"/>
                </a:solidFill>
                <a:latin typeface="Tahoma"/>
              </a:rPr>
              <a:t> </a:t>
            </a:r>
            <a:r>
              <a:rPr lang="tr-TR" sz="1600" dirty="0" smtClean="0">
                <a:solidFill>
                  <a:srgbClr val="000000"/>
                </a:solidFill>
                <a:latin typeface="Tahoma"/>
              </a:rPr>
              <a:t>     Ayrıca </a:t>
            </a:r>
            <a:r>
              <a:rPr lang="tr-TR" sz="1600" dirty="0">
                <a:solidFill>
                  <a:srgbClr val="000000"/>
                </a:solidFill>
                <a:latin typeface="Tahoma"/>
              </a:rPr>
              <a:t>gelen listede </a:t>
            </a:r>
            <a:r>
              <a:rPr lang="tr-TR" sz="1600" b="1" dirty="0">
                <a:solidFill>
                  <a:srgbClr val="000000"/>
                </a:solidFill>
                <a:latin typeface="Tahoma"/>
              </a:rPr>
              <a:t>“Gündem Maddesi Açıklaması” </a:t>
            </a:r>
            <a:r>
              <a:rPr lang="tr-TR" sz="1600" dirty="0">
                <a:solidFill>
                  <a:srgbClr val="000000"/>
                </a:solidFill>
                <a:latin typeface="Tahoma"/>
              </a:rPr>
              <a:t>yer alırken </a:t>
            </a:r>
            <a:r>
              <a:rPr lang="tr-TR" sz="1600" b="1" dirty="0">
                <a:solidFill>
                  <a:srgbClr val="000000"/>
                </a:solidFill>
                <a:latin typeface="Tahoma"/>
              </a:rPr>
              <a:t>“Alınan Kararlar”</a:t>
            </a:r>
            <a:r>
              <a:rPr lang="tr-TR" sz="1600" dirty="0">
                <a:solidFill>
                  <a:srgbClr val="000000"/>
                </a:solidFill>
                <a:latin typeface="Tahoma"/>
              </a:rPr>
              <a:t>, </a:t>
            </a:r>
            <a:r>
              <a:rPr lang="tr-TR" sz="1600" b="1" dirty="0">
                <a:solidFill>
                  <a:srgbClr val="000000"/>
                </a:solidFill>
                <a:latin typeface="Tahoma"/>
              </a:rPr>
              <a:t>“Karar Sonucu”</a:t>
            </a:r>
            <a:r>
              <a:rPr lang="tr-TR" sz="1600" dirty="0">
                <a:solidFill>
                  <a:srgbClr val="000000"/>
                </a:solidFill>
                <a:latin typeface="Tahoma"/>
              </a:rPr>
              <a:t>, </a:t>
            </a:r>
            <a:r>
              <a:rPr lang="tr-TR" sz="1600" b="1" dirty="0">
                <a:solidFill>
                  <a:srgbClr val="000000"/>
                </a:solidFill>
                <a:latin typeface="Tahoma"/>
              </a:rPr>
              <a:t>“Karar Kayıt Tarihi” </a:t>
            </a:r>
            <a:r>
              <a:rPr lang="tr-TR" sz="1600" dirty="0">
                <a:solidFill>
                  <a:srgbClr val="000000"/>
                </a:solidFill>
                <a:latin typeface="Tahoma"/>
              </a:rPr>
              <a:t>gibi bilgileri de anında bu ekran üzerinde görebilirsiniz. </a:t>
            </a:r>
            <a:endParaRPr lang="tr-TR" sz="1600" dirty="0" smtClean="0">
              <a:solidFill>
                <a:srgbClr val="000000"/>
              </a:solidFill>
              <a:latin typeface="Tahoma"/>
            </a:endParaRPr>
          </a:p>
          <a:p>
            <a:r>
              <a:rPr lang="tr-TR" sz="1600" dirty="0">
                <a:solidFill>
                  <a:srgbClr val="000000"/>
                </a:solidFill>
                <a:latin typeface="Tahoma"/>
              </a:rPr>
              <a:t> </a:t>
            </a:r>
            <a:r>
              <a:rPr lang="tr-TR" sz="1600" dirty="0" smtClean="0">
                <a:solidFill>
                  <a:srgbClr val="000000"/>
                </a:solidFill>
                <a:latin typeface="Tahoma"/>
              </a:rPr>
              <a:t>     Toplantı </a:t>
            </a:r>
            <a:r>
              <a:rPr lang="tr-TR" sz="1600" dirty="0">
                <a:solidFill>
                  <a:srgbClr val="000000"/>
                </a:solidFill>
                <a:latin typeface="Tahoma"/>
              </a:rPr>
              <a:t>devam ederken veya toplantının hemen ardından burada yer alan gündem maddeleri ile ilgili kararları girmeniz gerekmektedir. </a:t>
            </a:r>
            <a:endParaRPr lang="tr-TR" sz="1600" dirty="0" smtClean="0">
              <a:solidFill>
                <a:srgbClr val="000000"/>
              </a:solidFill>
              <a:latin typeface="Tahoma"/>
            </a:endParaRPr>
          </a:p>
          <a:p>
            <a:r>
              <a:rPr lang="tr-TR" sz="1600" b="1" dirty="0">
                <a:solidFill>
                  <a:srgbClr val="000000"/>
                </a:solidFill>
                <a:latin typeface="Tahoma"/>
              </a:rPr>
              <a:t> </a:t>
            </a:r>
            <a:r>
              <a:rPr lang="tr-TR" sz="1600" b="1" dirty="0" smtClean="0">
                <a:solidFill>
                  <a:srgbClr val="000000"/>
                </a:solidFill>
                <a:latin typeface="Tahoma"/>
              </a:rPr>
              <a:t>      Kurul </a:t>
            </a:r>
            <a:r>
              <a:rPr lang="tr-TR" sz="1600" b="1" dirty="0">
                <a:solidFill>
                  <a:srgbClr val="000000"/>
                </a:solidFill>
                <a:latin typeface="Tahoma"/>
              </a:rPr>
              <a:t>kararlarını sadece kurulun başkanı girebilir. </a:t>
            </a:r>
            <a:r>
              <a:rPr lang="tr-TR" sz="1600" dirty="0">
                <a:solidFill>
                  <a:srgbClr val="000000"/>
                </a:solidFill>
                <a:latin typeface="Tahoma"/>
              </a:rPr>
              <a:t>Kurul kararlarını girmek için alınan karara ait gündem numarasının hemen solunda yer alan </a:t>
            </a:r>
            <a:r>
              <a:rPr lang="tr-TR" sz="1600" b="1" dirty="0">
                <a:solidFill>
                  <a:srgbClr val="000000"/>
                </a:solidFill>
                <a:latin typeface="Tahoma"/>
              </a:rPr>
              <a:t>“Düzelt” </a:t>
            </a:r>
            <a:r>
              <a:rPr lang="tr-TR" sz="1600" dirty="0">
                <a:solidFill>
                  <a:srgbClr val="000000"/>
                </a:solidFill>
                <a:latin typeface="Tahoma"/>
              </a:rPr>
              <a:t>düğmesine basılarak </a:t>
            </a:r>
            <a:r>
              <a:rPr lang="tr-TR" sz="1600" b="1" dirty="0">
                <a:solidFill>
                  <a:srgbClr val="000000"/>
                </a:solidFill>
                <a:latin typeface="Tahoma"/>
              </a:rPr>
              <a:t>“Alınan Kararlar” </a:t>
            </a:r>
            <a:r>
              <a:rPr lang="tr-TR" sz="1600" dirty="0">
                <a:solidFill>
                  <a:srgbClr val="000000"/>
                </a:solidFill>
                <a:latin typeface="Tahoma"/>
              </a:rPr>
              <a:t>bölümünün açılması sağlanmalıdır. </a:t>
            </a:r>
            <a:endParaRPr lang="tr-TR" sz="1600" dirty="0"/>
          </a:p>
        </p:txBody>
      </p:sp>
    </p:spTree>
    <p:extLst>
      <p:ext uri="{BB962C8B-B14F-4D97-AF65-F5344CB8AC3E}">
        <p14:creationId xmlns:p14="http://schemas.microsoft.com/office/powerpoint/2010/main" val="30675058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2627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ikdörtgen 1"/>
          <p:cNvSpPr/>
          <p:nvPr/>
        </p:nvSpPr>
        <p:spPr>
          <a:xfrm>
            <a:off x="36852" y="2348879"/>
            <a:ext cx="9036496" cy="3970318"/>
          </a:xfrm>
          <a:prstGeom prst="rect">
            <a:avLst/>
          </a:prstGeom>
        </p:spPr>
        <p:txBody>
          <a:bodyPr wrap="square">
            <a:spAutoFit/>
          </a:bodyPr>
          <a:lstStyle/>
          <a:p>
            <a:r>
              <a:rPr lang="tr-TR" b="1" dirty="0" smtClean="0">
                <a:solidFill>
                  <a:srgbClr val="000000"/>
                </a:solidFill>
                <a:latin typeface="Tahoma"/>
              </a:rPr>
              <a:t>       “</a:t>
            </a:r>
            <a:r>
              <a:rPr lang="tr-TR" b="1" dirty="0">
                <a:solidFill>
                  <a:srgbClr val="000000"/>
                </a:solidFill>
                <a:latin typeface="Tahoma"/>
              </a:rPr>
              <a:t>Karar Ekleme ve Güncelleme Bölümü” </a:t>
            </a:r>
            <a:r>
              <a:rPr lang="tr-TR" dirty="0" err="1">
                <a:solidFill>
                  <a:srgbClr val="000000"/>
                </a:solidFill>
                <a:latin typeface="Tahoma"/>
              </a:rPr>
              <a:t>nde</a:t>
            </a:r>
            <a:r>
              <a:rPr lang="tr-TR" dirty="0">
                <a:solidFill>
                  <a:srgbClr val="000000"/>
                </a:solidFill>
                <a:latin typeface="Tahoma"/>
              </a:rPr>
              <a:t> ilgili karar maddesi ve kurul toplantısında almış olduğunuz karar açıklamaları yer almaktadır. </a:t>
            </a:r>
            <a:endParaRPr lang="tr-TR" dirty="0" smtClean="0">
              <a:solidFill>
                <a:srgbClr val="000000"/>
              </a:solidFill>
              <a:latin typeface="Tahoma"/>
            </a:endParaRPr>
          </a:p>
          <a:p>
            <a:r>
              <a:rPr lang="tr-TR" dirty="0">
                <a:solidFill>
                  <a:srgbClr val="000000"/>
                </a:solidFill>
                <a:latin typeface="Tahoma"/>
              </a:rPr>
              <a:t> </a:t>
            </a:r>
            <a:r>
              <a:rPr lang="tr-TR" dirty="0" smtClean="0">
                <a:solidFill>
                  <a:srgbClr val="000000"/>
                </a:solidFill>
                <a:latin typeface="Tahoma"/>
              </a:rPr>
              <a:t>      Toplantıda </a:t>
            </a:r>
            <a:r>
              <a:rPr lang="tr-TR" dirty="0">
                <a:solidFill>
                  <a:srgbClr val="000000"/>
                </a:solidFill>
                <a:latin typeface="Tahoma"/>
              </a:rPr>
              <a:t>aldığınız kararı buraya girerek (veya yazman tarafından bir kelime işlemci programında kurul kararları yazılmışsa (Word-</a:t>
            </a:r>
            <a:r>
              <a:rPr lang="tr-TR" dirty="0" err="1">
                <a:solidFill>
                  <a:srgbClr val="000000"/>
                </a:solidFill>
                <a:latin typeface="Tahoma"/>
              </a:rPr>
              <a:t>Notepad</a:t>
            </a:r>
            <a:r>
              <a:rPr lang="tr-TR" dirty="0">
                <a:solidFill>
                  <a:srgbClr val="000000"/>
                </a:solidFill>
                <a:latin typeface="Tahoma"/>
              </a:rPr>
              <a:t> vb.) kopyala-yapıştır yaparak) en üst menüde yer alan </a:t>
            </a:r>
            <a:r>
              <a:rPr lang="tr-TR" b="1" dirty="0">
                <a:solidFill>
                  <a:srgbClr val="000000"/>
                </a:solidFill>
                <a:latin typeface="Tahoma"/>
              </a:rPr>
              <a:t>“Yeni </a:t>
            </a:r>
            <a:r>
              <a:rPr lang="tr-TR" b="1" dirty="0"/>
              <a:t>Kayıt” </a:t>
            </a:r>
            <a:r>
              <a:rPr lang="tr-TR" dirty="0"/>
              <a:t>veya </a:t>
            </a:r>
            <a:r>
              <a:rPr lang="tr-TR" b="1" dirty="0"/>
              <a:t>“Kayıt Güncelle” </a:t>
            </a:r>
            <a:r>
              <a:rPr lang="tr-TR" dirty="0"/>
              <a:t>düğmesine basılmalıdır. </a:t>
            </a:r>
            <a:endParaRPr lang="tr-TR" dirty="0" smtClean="0"/>
          </a:p>
          <a:p>
            <a:r>
              <a:rPr lang="tr-TR" dirty="0"/>
              <a:t> </a:t>
            </a:r>
            <a:r>
              <a:rPr lang="tr-TR" dirty="0" smtClean="0"/>
              <a:t>         </a:t>
            </a:r>
            <a:r>
              <a:rPr lang="tr-TR" dirty="0"/>
              <a:t>T</a:t>
            </a:r>
            <a:r>
              <a:rPr lang="tr-TR" dirty="0" smtClean="0"/>
              <a:t>üm </a:t>
            </a:r>
            <a:r>
              <a:rPr lang="tr-TR" dirty="0"/>
              <a:t>gündem maddeleri için bu işlem yapılmalıdır. </a:t>
            </a:r>
            <a:r>
              <a:rPr lang="tr-TR" b="1" dirty="0"/>
              <a:t>Eksik tek bir gündem maddesi dahi varsa katılımcılar onaylayamazlar. </a:t>
            </a:r>
            <a:r>
              <a:rPr lang="tr-TR" dirty="0"/>
              <a:t>Kurul başkanı veya katılımcı olma durumunuz da </a:t>
            </a:r>
            <a:r>
              <a:rPr lang="tr-TR" b="1" dirty="0"/>
              <a:t>“Davet Edildiğiniz Toplantılar” </a:t>
            </a:r>
            <a:r>
              <a:rPr lang="tr-TR" dirty="0"/>
              <a:t>bölümündeki resimden anlaşılabilmektedir</a:t>
            </a:r>
            <a:r>
              <a:rPr lang="tr-TR" dirty="0" smtClean="0"/>
              <a:t>.</a:t>
            </a:r>
          </a:p>
          <a:p>
            <a:r>
              <a:rPr lang="tr-TR" dirty="0" smtClean="0"/>
              <a:t> </a:t>
            </a:r>
            <a:r>
              <a:rPr lang="tr-TR" dirty="0"/>
              <a:t>Kurul/ Zümre başkanı iseniz </a:t>
            </a:r>
            <a:r>
              <a:rPr lang="tr-TR" dirty="0" smtClean="0"/>
              <a:t>:</a:t>
            </a:r>
          </a:p>
          <a:p>
            <a:r>
              <a:rPr lang="tr-TR" dirty="0" smtClean="0"/>
              <a:t>ekrana                      </a:t>
            </a:r>
            <a:r>
              <a:rPr lang="tr-TR" dirty="0"/>
              <a:t>resmi gelirken, sadece kurula katılımcı olarak giriyorsanız </a:t>
            </a:r>
            <a:r>
              <a:rPr lang="tr-TR" dirty="0" smtClean="0"/>
              <a:t>            resmi </a:t>
            </a:r>
          </a:p>
          <a:p>
            <a:endParaRPr lang="tr-TR" dirty="0"/>
          </a:p>
          <a:p>
            <a:r>
              <a:rPr lang="tr-TR" dirty="0" smtClean="0"/>
              <a:t>görünecektir</a:t>
            </a:r>
            <a:r>
              <a:rPr lang="tr-TR" dirty="0"/>
              <a:t>. </a:t>
            </a:r>
            <a:endParaRPr lang="tr-TR" dirty="0" smtClean="0"/>
          </a:p>
          <a:p>
            <a:r>
              <a:rPr lang="tr-TR" dirty="0"/>
              <a:t> </a:t>
            </a:r>
            <a:r>
              <a:rPr lang="tr-TR" dirty="0" smtClean="0"/>
              <a:t>                                                                                           </a:t>
            </a:r>
            <a:endParaRPr lang="tr-TR" dirty="0"/>
          </a:p>
        </p:txBody>
      </p:sp>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5098036"/>
            <a:ext cx="981075" cy="53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6295" y="5066917"/>
            <a:ext cx="576065" cy="569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78544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47315"/>
            <a:ext cx="9144000" cy="1569660"/>
          </a:xfrm>
          <a:prstGeom prst="rect">
            <a:avLst/>
          </a:prstGeom>
        </p:spPr>
        <p:txBody>
          <a:bodyPr wrap="square">
            <a:spAutoFit/>
          </a:bodyPr>
          <a:lstStyle/>
          <a:p>
            <a:r>
              <a:rPr lang="tr-TR" sz="1600" dirty="0" smtClean="0">
                <a:solidFill>
                  <a:srgbClr val="000000"/>
                </a:solidFill>
                <a:latin typeface="Tahoma"/>
              </a:rPr>
              <a:t>      Fiili </a:t>
            </a:r>
            <a:r>
              <a:rPr lang="tr-TR" sz="1600" dirty="0">
                <a:solidFill>
                  <a:srgbClr val="000000"/>
                </a:solidFill>
                <a:latin typeface="Tahoma"/>
              </a:rPr>
              <a:t>olarak toplantı bittikten ve kararları girildikten sonra kurula katılan tüm personel </a:t>
            </a:r>
            <a:r>
              <a:rPr lang="tr-TR" sz="1600" b="1" dirty="0">
                <a:solidFill>
                  <a:srgbClr val="000000"/>
                </a:solidFill>
                <a:latin typeface="Tahoma"/>
              </a:rPr>
              <a:t>“Onaylama Bölümü “ </a:t>
            </a:r>
            <a:r>
              <a:rPr lang="tr-TR" sz="1600" dirty="0">
                <a:solidFill>
                  <a:srgbClr val="000000"/>
                </a:solidFill>
                <a:latin typeface="Tahoma"/>
              </a:rPr>
              <a:t>ne gelerek kararlar ile ilgili onaylama, kısmi onaylama veya reddetme işlemlerini yapmaları gerekir. Burada aşağıdaki gibi üç adet seçenek bulunmaktadır</a:t>
            </a:r>
            <a:r>
              <a:rPr lang="tr-TR" sz="1600" dirty="0" smtClean="0">
                <a:solidFill>
                  <a:srgbClr val="000000"/>
                </a:solidFill>
                <a:latin typeface="Tahoma"/>
              </a:rPr>
              <a:t>.</a:t>
            </a:r>
          </a:p>
          <a:p>
            <a:r>
              <a:rPr lang="tr-TR" sz="1600" dirty="0">
                <a:solidFill>
                  <a:srgbClr val="000000"/>
                </a:solidFill>
                <a:latin typeface="Tahoma"/>
              </a:rPr>
              <a:t> </a:t>
            </a:r>
            <a:r>
              <a:rPr lang="tr-TR" sz="1600" dirty="0" smtClean="0">
                <a:solidFill>
                  <a:srgbClr val="000000"/>
                </a:solidFill>
                <a:latin typeface="Tahoma"/>
              </a:rPr>
              <a:t>    </a:t>
            </a:r>
            <a:r>
              <a:rPr lang="tr-TR" sz="1600" b="1" dirty="0">
                <a:solidFill>
                  <a:srgbClr val="000000"/>
                </a:solidFill>
                <a:latin typeface="Tahoma"/>
              </a:rPr>
              <a:t>“Kurul/Zümre kararlarını okudum ve tümünü kabul ediyorum.” </a:t>
            </a:r>
            <a:r>
              <a:rPr lang="tr-TR" sz="1600" dirty="0">
                <a:solidFill>
                  <a:srgbClr val="000000"/>
                </a:solidFill>
                <a:latin typeface="Tahoma"/>
              </a:rPr>
              <a:t>seçeneği işaretlendiğinde tüm kararları kabul etmiş olursunuz. </a:t>
            </a:r>
          </a:p>
          <a:p>
            <a:r>
              <a:rPr lang="tr-TR" sz="1600" b="1" dirty="0">
                <a:solidFill>
                  <a:srgbClr val="000000"/>
                </a:solidFill>
                <a:latin typeface="Tahoma"/>
              </a:rPr>
              <a:t>“</a:t>
            </a:r>
            <a:endParaRPr lang="tr-TR" sz="1600"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612" y="1813908"/>
            <a:ext cx="6696744" cy="140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ikdörtgen 2"/>
          <p:cNvSpPr/>
          <p:nvPr/>
        </p:nvSpPr>
        <p:spPr>
          <a:xfrm>
            <a:off x="-36004" y="3272131"/>
            <a:ext cx="9144000" cy="1477328"/>
          </a:xfrm>
          <a:prstGeom prst="rect">
            <a:avLst/>
          </a:prstGeom>
        </p:spPr>
        <p:txBody>
          <a:bodyPr wrap="square">
            <a:spAutoFit/>
          </a:bodyPr>
          <a:lstStyle/>
          <a:p>
            <a:r>
              <a:rPr lang="tr-TR" b="1" dirty="0" smtClean="0">
                <a:solidFill>
                  <a:srgbClr val="000000"/>
                </a:solidFill>
                <a:latin typeface="Tahoma"/>
              </a:rPr>
              <a:t>       “</a:t>
            </a:r>
            <a:r>
              <a:rPr lang="tr-TR" b="1" dirty="0">
                <a:solidFill>
                  <a:srgbClr val="000000"/>
                </a:solidFill>
                <a:latin typeface="Tahoma"/>
              </a:rPr>
              <a:t>Kurul/Zümre kararlarını okudum fakat kabul etmediğim kısımları bulunmaktadır.” </a:t>
            </a:r>
            <a:r>
              <a:rPr lang="tr-TR" dirty="0">
                <a:solidFill>
                  <a:srgbClr val="000000"/>
                </a:solidFill>
                <a:latin typeface="Tahoma"/>
              </a:rPr>
              <a:t>seçeneğini işaretlediğinizde ise kısmi bir kabul yaptığınız için kabul etmediğiniz kısımlar için gerekçe yazmanız gerekir. </a:t>
            </a:r>
            <a:endParaRPr lang="tr-TR" dirty="0" smtClean="0">
              <a:solidFill>
                <a:srgbClr val="000000"/>
              </a:solidFill>
              <a:latin typeface="Tahoma"/>
            </a:endParaRPr>
          </a:p>
          <a:p>
            <a:r>
              <a:rPr lang="tr-TR" dirty="0">
                <a:solidFill>
                  <a:srgbClr val="000000"/>
                </a:solidFill>
                <a:latin typeface="Tahoma"/>
              </a:rPr>
              <a:t> </a:t>
            </a:r>
            <a:r>
              <a:rPr lang="tr-TR" dirty="0" smtClean="0">
                <a:solidFill>
                  <a:srgbClr val="000000"/>
                </a:solidFill>
                <a:latin typeface="Tahoma"/>
              </a:rPr>
              <a:t>       Aynı </a:t>
            </a:r>
            <a:r>
              <a:rPr lang="tr-TR" dirty="0">
                <a:solidFill>
                  <a:srgbClr val="000000"/>
                </a:solidFill>
                <a:latin typeface="Tahoma"/>
              </a:rPr>
              <a:t>durum </a:t>
            </a:r>
            <a:r>
              <a:rPr lang="tr-TR" b="1" dirty="0">
                <a:solidFill>
                  <a:srgbClr val="000000"/>
                </a:solidFill>
                <a:latin typeface="Tahoma"/>
              </a:rPr>
              <a:t>“Kurul/Zümre kararlarına katılmıyorum.” </a:t>
            </a:r>
            <a:r>
              <a:rPr lang="tr-TR" dirty="0">
                <a:solidFill>
                  <a:srgbClr val="000000"/>
                </a:solidFill>
                <a:latin typeface="Tahoma"/>
              </a:rPr>
              <a:t>seçeneğini işaretlediğinizde de geçerlidir. </a:t>
            </a:r>
            <a:endParaRPr lang="tr-TR" dirty="0"/>
          </a:p>
        </p:txBody>
      </p:sp>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5085183"/>
            <a:ext cx="5328592" cy="1645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45520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80040"/>
            <a:ext cx="9135374" cy="5509200"/>
          </a:xfrm>
          <a:prstGeom prst="rect">
            <a:avLst/>
          </a:prstGeom>
        </p:spPr>
        <p:txBody>
          <a:bodyPr wrap="square">
            <a:spAutoFit/>
          </a:bodyPr>
          <a:lstStyle/>
          <a:p>
            <a:r>
              <a:rPr lang="tr-TR" sz="1600" dirty="0" smtClean="0">
                <a:solidFill>
                  <a:srgbClr val="000000"/>
                </a:solidFill>
                <a:latin typeface="Tahoma"/>
              </a:rPr>
              <a:t>       Katılımcıların </a:t>
            </a:r>
            <a:r>
              <a:rPr lang="tr-TR" sz="1600" dirty="0">
                <a:solidFill>
                  <a:srgbClr val="000000"/>
                </a:solidFill>
                <a:latin typeface="Tahoma"/>
              </a:rPr>
              <a:t>biri dahi onay seçeneğini işaretleyerek kaydetme işlemi yapmış ise Kurul / zümre başkanı gündemde yer alan maddelere ait kararlar üzerinde değişiklik işlemi yapamaz. </a:t>
            </a:r>
          </a:p>
          <a:p>
            <a:r>
              <a:rPr lang="tr-TR" sz="1600" dirty="0" smtClean="0">
                <a:solidFill>
                  <a:srgbClr val="000000"/>
                </a:solidFill>
                <a:latin typeface="Tahoma"/>
              </a:rPr>
              <a:t>       Tüm </a:t>
            </a:r>
            <a:r>
              <a:rPr lang="tr-TR" sz="1600" dirty="0">
                <a:solidFill>
                  <a:srgbClr val="000000"/>
                </a:solidFill>
                <a:latin typeface="Tahoma"/>
              </a:rPr>
              <a:t>gündem maddeleri görüşülüp, sisteme kurul kararlarının tamamı işlendikten ve tüm kurul katılımcıları da onay verdikten sonra, kurul/zümre başkanının yapacağı son şey ekranın en altındaki onaylama bölümünde yer alan </a:t>
            </a:r>
            <a:r>
              <a:rPr lang="tr-TR" sz="1600" b="1" dirty="0"/>
              <a:t>“Kurul/Zümre toplantısı sona ermiştir.” </a:t>
            </a:r>
            <a:r>
              <a:rPr lang="tr-TR" sz="1600" dirty="0"/>
              <a:t>seçeneğinin işaretlenerek üst menüde bulunan </a:t>
            </a:r>
            <a:r>
              <a:rPr lang="tr-TR" sz="1600" b="1" dirty="0"/>
              <a:t>“Yeni Kayıt” </a:t>
            </a:r>
            <a:r>
              <a:rPr lang="tr-TR" sz="1600" dirty="0"/>
              <a:t>veya </a:t>
            </a:r>
            <a:r>
              <a:rPr lang="tr-TR" sz="1600" b="1" dirty="0"/>
              <a:t>“Kayıt Güncelle” </a:t>
            </a:r>
            <a:r>
              <a:rPr lang="tr-TR" sz="1600" dirty="0"/>
              <a:t>düğmesine basılması gerekmektedir. </a:t>
            </a:r>
            <a:endParaRPr lang="tr-TR" sz="1600" dirty="0" smtClean="0"/>
          </a:p>
          <a:p>
            <a:endParaRPr lang="tr-TR" sz="1600" dirty="0" smtClean="0"/>
          </a:p>
          <a:p>
            <a:endParaRPr lang="tr-TR" sz="1600" dirty="0" smtClean="0"/>
          </a:p>
          <a:p>
            <a:endParaRPr lang="tr-TR" sz="1600" dirty="0" smtClean="0"/>
          </a:p>
          <a:p>
            <a:r>
              <a:rPr lang="tr-TR" sz="1600" dirty="0"/>
              <a:t> </a:t>
            </a:r>
            <a:r>
              <a:rPr lang="tr-TR" sz="1600" dirty="0" smtClean="0"/>
              <a:t>         Bu </a:t>
            </a:r>
            <a:r>
              <a:rPr lang="tr-TR" sz="1600" dirty="0"/>
              <a:t>işlem de yapıldıktan sonra artık kurul toplantısı sona ermiş olup, artık herhangi bir değişiklik yapılamaz. </a:t>
            </a:r>
          </a:p>
          <a:p>
            <a:r>
              <a:rPr lang="tr-TR" sz="1600" dirty="0"/>
              <a:t>Eğitim Kurumu Sınıf/Alan Zümresi, Eğitim Kurumu Sınıf/Alan Zümre Başkanları Kurulu, Sınıf/Şube Öğretmenler Kurulu veya Sosyal Etkinlikler Kurulu ise toplantı bitmesi ve tüm katılımcıların onaylanmasını müteakip Okul Müdürünün onayı gerekir. </a:t>
            </a:r>
            <a:r>
              <a:rPr lang="tr-TR" sz="1600" dirty="0" smtClean="0"/>
              <a:t>         </a:t>
            </a:r>
          </a:p>
          <a:p>
            <a:r>
              <a:rPr lang="tr-TR" sz="1600" dirty="0"/>
              <a:t> </a:t>
            </a:r>
            <a:r>
              <a:rPr lang="tr-TR" sz="1600" dirty="0" smtClean="0"/>
              <a:t>         Okul </a:t>
            </a:r>
            <a:r>
              <a:rPr lang="tr-TR" sz="1600" dirty="0"/>
              <a:t>müdürü bu kurulları onaylayabilir ya da eksik bulduğu hususlar var ise onaylarını tamamen kaldırarak tekrar düzenlenebilmesine olanak tanır</a:t>
            </a:r>
            <a:r>
              <a:rPr lang="tr-TR" sz="1600" dirty="0" smtClean="0"/>
              <a:t>.</a:t>
            </a:r>
          </a:p>
          <a:p>
            <a:r>
              <a:rPr lang="tr-TR" sz="1600" dirty="0"/>
              <a:t> </a:t>
            </a:r>
            <a:r>
              <a:rPr lang="tr-TR" sz="1600" dirty="0" smtClean="0"/>
              <a:t>         </a:t>
            </a:r>
            <a:r>
              <a:rPr lang="tr-TR" sz="1600" dirty="0"/>
              <a:t>Okul müdürlüğü bu işlemi </a:t>
            </a:r>
            <a:r>
              <a:rPr lang="tr-TR" sz="1600" b="1" dirty="0"/>
              <a:t>“Eğitim Kurumu Müdürlüğü Kurul Onaylama” </a:t>
            </a:r>
            <a:r>
              <a:rPr lang="tr-TR" sz="1600" dirty="0"/>
              <a:t>ekranından yapar. Kurul toplantısı, Öğretmenler Kurulu ise, bunun başkanı okul müdürü olacağından okul müdürünün bu toplantıyı onaylaması ile yönetim onayı da otomatik olarak gerçekleşmiş olacaktır. </a:t>
            </a:r>
          </a:p>
          <a:p>
            <a:r>
              <a:rPr lang="tr-TR" sz="1600" dirty="0" smtClean="0"/>
              <a:t>          Okul </a:t>
            </a:r>
            <a:r>
              <a:rPr lang="tr-TR" sz="1600" dirty="0"/>
              <a:t>müdürü uygun bulmadığı bir husustan dolayı bir kurulu iade eder ise kurulun başkanına bu durum ayrıca SMS olarak ta gider. Kurul toplantı bilgilendirme ekranından rapor alınamaz. Raporlar eğitim kurumları için </a:t>
            </a:r>
            <a:r>
              <a:rPr lang="tr-TR" sz="1600" b="1" dirty="0"/>
              <a:t>“Kurul </a:t>
            </a:r>
            <a:r>
              <a:rPr lang="tr-TR" sz="1600" b="1" dirty="0" smtClean="0"/>
              <a:t> </a:t>
            </a:r>
            <a:r>
              <a:rPr lang="tr-TR" sz="1600" b="1" dirty="0"/>
              <a:t>Tanımlama” </a:t>
            </a:r>
            <a:r>
              <a:rPr lang="tr-TR" sz="1600" dirty="0"/>
              <a:t>veya </a:t>
            </a:r>
            <a:r>
              <a:rPr lang="tr-TR" sz="1600" b="1" dirty="0"/>
              <a:t>“Okul Müdürlüğü Kurul Onaylama“ </a:t>
            </a:r>
            <a:r>
              <a:rPr lang="tr-TR" sz="1600" dirty="0"/>
              <a:t>ekranlarından alınabilir. </a:t>
            </a:r>
            <a:r>
              <a:rPr lang="tr-TR" sz="1600" dirty="0" smtClean="0"/>
              <a:t> </a:t>
            </a:r>
            <a:endParaRPr lang="tr-TR" sz="1600"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2055" y="1549177"/>
            <a:ext cx="2200275" cy="70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05385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33509"/>
            <a:ext cx="9144000" cy="1569660"/>
          </a:xfrm>
          <a:prstGeom prst="rect">
            <a:avLst/>
          </a:prstGeom>
        </p:spPr>
        <p:txBody>
          <a:bodyPr wrap="square">
            <a:spAutoFit/>
          </a:bodyPr>
          <a:lstStyle/>
          <a:p>
            <a:r>
              <a:rPr lang="tr-TR" sz="2400" b="1" dirty="0" smtClean="0">
                <a:solidFill>
                  <a:srgbClr val="C0504D"/>
                </a:solidFill>
                <a:latin typeface="Tahoma"/>
              </a:rPr>
              <a:t>     Kurul </a:t>
            </a:r>
            <a:r>
              <a:rPr lang="tr-TR" sz="2400" b="1" dirty="0">
                <a:solidFill>
                  <a:srgbClr val="C0504D"/>
                </a:solidFill>
                <a:latin typeface="Tahoma"/>
              </a:rPr>
              <a:t>Bilgi Değişiklikleri İşlemleri </a:t>
            </a:r>
            <a:endParaRPr lang="tr-TR" sz="2400" dirty="0">
              <a:solidFill>
                <a:srgbClr val="C0504D"/>
              </a:solidFill>
              <a:latin typeface="Tahoma"/>
            </a:endParaRPr>
          </a:p>
          <a:p>
            <a:r>
              <a:rPr lang="tr-TR" dirty="0" smtClean="0">
                <a:solidFill>
                  <a:srgbClr val="000000"/>
                </a:solidFill>
                <a:latin typeface="Tahoma"/>
              </a:rPr>
              <a:t>     Eğer </a:t>
            </a:r>
            <a:r>
              <a:rPr lang="tr-TR" dirty="0">
                <a:solidFill>
                  <a:srgbClr val="000000"/>
                </a:solidFill>
                <a:latin typeface="Tahoma"/>
              </a:rPr>
              <a:t>tanımlı bir kurula ait kararlar henüz girilmemişse, toplantı tarihi ve yeri, kurul başkanı, gündem maddeleri veya katılımcılar bilgilerinde değişiklik yapılabilir. </a:t>
            </a:r>
            <a:endParaRPr lang="tr-TR" dirty="0" smtClean="0">
              <a:solidFill>
                <a:srgbClr val="000000"/>
              </a:solidFill>
              <a:latin typeface="Tahoma"/>
            </a:endParaRPr>
          </a:p>
          <a:p>
            <a:r>
              <a:rPr lang="tr-TR" dirty="0">
                <a:solidFill>
                  <a:srgbClr val="000000"/>
                </a:solidFill>
                <a:latin typeface="Tahoma"/>
              </a:rPr>
              <a:t> </a:t>
            </a:r>
            <a:r>
              <a:rPr lang="tr-TR" dirty="0" smtClean="0">
                <a:solidFill>
                  <a:srgbClr val="000000"/>
                </a:solidFill>
                <a:latin typeface="Tahoma"/>
              </a:rPr>
              <a:t>    Bu </a:t>
            </a:r>
            <a:r>
              <a:rPr lang="tr-TR" dirty="0">
                <a:solidFill>
                  <a:srgbClr val="000000"/>
                </a:solidFill>
                <a:latin typeface="Tahoma"/>
              </a:rPr>
              <a:t>ekran </a:t>
            </a:r>
            <a:r>
              <a:rPr lang="tr-TR" b="1" dirty="0">
                <a:solidFill>
                  <a:srgbClr val="000000"/>
                </a:solidFill>
                <a:latin typeface="Tahoma"/>
              </a:rPr>
              <a:t>“Yönetimsel İşlemler” </a:t>
            </a:r>
            <a:r>
              <a:rPr lang="tr-TR" dirty="0">
                <a:solidFill>
                  <a:srgbClr val="000000"/>
                </a:solidFill>
                <a:latin typeface="Tahoma"/>
              </a:rPr>
              <a:t>altındaki </a:t>
            </a:r>
            <a:r>
              <a:rPr lang="tr-TR" b="1" dirty="0">
                <a:solidFill>
                  <a:srgbClr val="000000"/>
                </a:solidFill>
                <a:latin typeface="Tahoma"/>
              </a:rPr>
              <a:t>“Eğitim Kurumu İşlemleri” </a:t>
            </a:r>
            <a:r>
              <a:rPr lang="tr-TR" dirty="0">
                <a:solidFill>
                  <a:srgbClr val="000000"/>
                </a:solidFill>
                <a:latin typeface="Tahoma"/>
              </a:rPr>
              <a:t>menüsü altına bulunan </a:t>
            </a:r>
            <a:r>
              <a:rPr lang="tr-TR" b="1" dirty="0">
                <a:solidFill>
                  <a:srgbClr val="000000"/>
                </a:solidFill>
                <a:latin typeface="Tahoma"/>
              </a:rPr>
              <a:t>“Kurullar Bilgi Değişiklikleri” </a:t>
            </a:r>
            <a:r>
              <a:rPr lang="tr-TR" dirty="0">
                <a:solidFill>
                  <a:srgbClr val="000000"/>
                </a:solidFill>
                <a:latin typeface="Tahoma"/>
              </a:rPr>
              <a:t>ekranıdır. </a:t>
            </a:r>
            <a:endParaRPr lang="tr-TR"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062" y="1549178"/>
            <a:ext cx="8784976"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ikdörtgen 2"/>
          <p:cNvSpPr/>
          <p:nvPr/>
        </p:nvSpPr>
        <p:spPr>
          <a:xfrm>
            <a:off x="73550" y="4880772"/>
            <a:ext cx="9144000" cy="2062103"/>
          </a:xfrm>
          <a:prstGeom prst="rect">
            <a:avLst/>
          </a:prstGeom>
        </p:spPr>
        <p:txBody>
          <a:bodyPr wrap="square">
            <a:spAutoFit/>
          </a:bodyPr>
          <a:lstStyle/>
          <a:p>
            <a:r>
              <a:rPr lang="tr-TR" sz="1600" dirty="0" smtClean="0">
                <a:solidFill>
                  <a:srgbClr val="000000"/>
                </a:solidFill>
                <a:latin typeface="Tahoma"/>
              </a:rPr>
              <a:t>      Ayrıca </a:t>
            </a:r>
            <a:r>
              <a:rPr lang="tr-TR" sz="1600" dirty="0">
                <a:solidFill>
                  <a:srgbClr val="000000"/>
                </a:solidFill>
                <a:latin typeface="Tahoma"/>
              </a:rPr>
              <a:t>bu ekranda toplantı anında da değişiklik yapılabileceği için </a:t>
            </a:r>
            <a:r>
              <a:rPr lang="tr-TR" sz="1600" b="1" dirty="0">
                <a:solidFill>
                  <a:srgbClr val="000000"/>
                </a:solidFill>
                <a:latin typeface="Tahoma"/>
              </a:rPr>
              <a:t>“Kurul/zümrede belirtilen değişiklikler yapıldığında katılımcılara SMS gönderilmesini istiyorum.” </a:t>
            </a:r>
            <a:r>
              <a:rPr lang="tr-TR" sz="1600" dirty="0">
                <a:solidFill>
                  <a:srgbClr val="000000"/>
                </a:solidFill>
                <a:latin typeface="Tahoma"/>
              </a:rPr>
              <a:t>seçeneği bulunmaktadır. </a:t>
            </a:r>
            <a:endParaRPr lang="tr-TR" sz="1600" dirty="0" smtClean="0">
              <a:solidFill>
                <a:srgbClr val="000000"/>
              </a:solidFill>
              <a:latin typeface="Tahoma"/>
            </a:endParaRPr>
          </a:p>
          <a:p>
            <a:r>
              <a:rPr lang="tr-TR" sz="1600" dirty="0">
                <a:solidFill>
                  <a:srgbClr val="000000"/>
                </a:solidFill>
                <a:latin typeface="Tahoma"/>
              </a:rPr>
              <a:t> </a:t>
            </a:r>
            <a:r>
              <a:rPr lang="tr-TR" sz="1600" dirty="0" smtClean="0">
                <a:solidFill>
                  <a:srgbClr val="000000"/>
                </a:solidFill>
                <a:latin typeface="Tahoma"/>
              </a:rPr>
              <a:t>     Gerekli </a:t>
            </a:r>
            <a:r>
              <a:rPr lang="tr-TR" sz="1600" dirty="0">
                <a:solidFill>
                  <a:srgbClr val="000000"/>
                </a:solidFill>
                <a:latin typeface="Tahoma"/>
              </a:rPr>
              <a:t>hallerde bu seçenek kullanılarak bilgilendirme yapılabilir. </a:t>
            </a:r>
          </a:p>
          <a:p>
            <a:r>
              <a:rPr lang="tr-TR" sz="1600" dirty="0" smtClean="0">
                <a:solidFill>
                  <a:srgbClr val="000000"/>
                </a:solidFill>
                <a:latin typeface="Tahoma"/>
              </a:rPr>
              <a:t>     </a:t>
            </a:r>
            <a:r>
              <a:rPr lang="tr-TR" sz="1600" b="1" dirty="0" smtClean="0">
                <a:solidFill>
                  <a:srgbClr val="000000"/>
                </a:solidFill>
                <a:latin typeface="Tahoma"/>
              </a:rPr>
              <a:t> İl </a:t>
            </a:r>
            <a:r>
              <a:rPr lang="tr-TR" sz="1600" b="1" dirty="0">
                <a:solidFill>
                  <a:srgbClr val="000000"/>
                </a:solidFill>
                <a:latin typeface="Tahoma"/>
              </a:rPr>
              <a:t>veya İlçe Zümre Toplantısı sistem üzerinden oluşturulduktan sonra katılımcıların erişmesi eğitim kurumları zümreleri gibidir. </a:t>
            </a:r>
            <a:endParaRPr lang="tr-TR" sz="1600" b="1" dirty="0" smtClean="0">
              <a:solidFill>
                <a:srgbClr val="000000"/>
              </a:solidFill>
              <a:latin typeface="Tahoma"/>
            </a:endParaRPr>
          </a:p>
          <a:p>
            <a:r>
              <a:rPr lang="tr-TR" sz="1600" b="1" dirty="0" smtClean="0">
                <a:solidFill>
                  <a:srgbClr val="000000"/>
                </a:solidFill>
                <a:latin typeface="Tahoma"/>
              </a:rPr>
              <a:t>      Ayrıca </a:t>
            </a:r>
            <a:r>
              <a:rPr lang="tr-TR" sz="1600" b="1" dirty="0">
                <a:solidFill>
                  <a:srgbClr val="000000"/>
                </a:solidFill>
                <a:latin typeface="Tahoma"/>
              </a:rPr>
              <a:t>karar sonuçlarının girilmesi, bilgi değişiklikleri işlemleri de yine eğitim kurumu zümresindekinin aynısıdır. Bilgiler kılavuzun üst bölümlerinde mevcuttur. </a:t>
            </a:r>
            <a:endParaRPr lang="tr-TR" sz="1600" b="1" dirty="0"/>
          </a:p>
        </p:txBody>
      </p:sp>
    </p:spTree>
    <p:extLst>
      <p:ext uri="{BB962C8B-B14F-4D97-AF65-F5344CB8AC3E}">
        <p14:creationId xmlns:p14="http://schemas.microsoft.com/office/powerpoint/2010/main" val="3013306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8142" y="0"/>
            <a:ext cx="9144000" cy="2893100"/>
          </a:xfrm>
          <a:prstGeom prst="rect">
            <a:avLst/>
          </a:prstGeom>
        </p:spPr>
        <p:txBody>
          <a:bodyPr wrap="square">
            <a:spAutoFit/>
          </a:bodyPr>
          <a:lstStyle/>
          <a:p>
            <a:r>
              <a:rPr lang="tr-TR" sz="2000" b="1" dirty="0" smtClean="0">
                <a:solidFill>
                  <a:srgbClr val="C0504D"/>
                </a:solidFill>
                <a:latin typeface="Tahoma"/>
              </a:rPr>
              <a:t>        Eğitim </a:t>
            </a:r>
            <a:r>
              <a:rPr lang="tr-TR" sz="2000" b="1" dirty="0">
                <a:solidFill>
                  <a:srgbClr val="C0504D"/>
                </a:solidFill>
                <a:latin typeface="Tahoma"/>
              </a:rPr>
              <a:t>Kurumu Müdürlüğü Kurul Onaylama İşlemleri </a:t>
            </a:r>
            <a:endParaRPr lang="tr-TR" sz="2000" dirty="0">
              <a:solidFill>
                <a:srgbClr val="C0504D"/>
              </a:solidFill>
              <a:latin typeface="Tahoma"/>
            </a:endParaRPr>
          </a:p>
          <a:p>
            <a:r>
              <a:rPr lang="tr-TR" dirty="0" smtClean="0">
                <a:solidFill>
                  <a:srgbClr val="000000"/>
                </a:solidFill>
                <a:latin typeface="Tahoma"/>
              </a:rPr>
              <a:t>     Yönetmelik </a:t>
            </a:r>
            <a:r>
              <a:rPr lang="tr-TR" dirty="0">
                <a:solidFill>
                  <a:srgbClr val="000000"/>
                </a:solidFill>
                <a:latin typeface="Tahoma"/>
              </a:rPr>
              <a:t>gereği okulda düzenlenen kurullar okul müdürünün onayı sonrası yürürlüğe girer. </a:t>
            </a:r>
            <a:endParaRPr lang="tr-TR" dirty="0" smtClean="0">
              <a:solidFill>
                <a:srgbClr val="000000"/>
              </a:solidFill>
              <a:latin typeface="Tahoma"/>
            </a:endParaRPr>
          </a:p>
          <a:p>
            <a:r>
              <a:rPr lang="tr-TR" dirty="0">
                <a:solidFill>
                  <a:srgbClr val="000000"/>
                </a:solidFill>
                <a:latin typeface="Tahoma"/>
              </a:rPr>
              <a:t> </a:t>
            </a:r>
            <a:r>
              <a:rPr lang="tr-TR" dirty="0" smtClean="0">
                <a:solidFill>
                  <a:srgbClr val="000000"/>
                </a:solidFill>
                <a:latin typeface="Tahoma"/>
              </a:rPr>
              <a:t>    Öğretmenler </a:t>
            </a:r>
            <a:r>
              <a:rPr lang="tr-TR" dirty="0">
                <a:solidFill>
                  <a:srgbClr val="000000"/>
                </a:solidFill>
                <a:latin typeface="Tahoma"/>
              </a:rPr>
              <a:t>Kurulu ve Rehberlik ve Psikolojik Danışma Hizmetleri Yürütme Komisyonu başkanı okul müdürü olduğu için o kurulu onaylaması ile otomatik yürürlüğe girecektir. </a:t>
            </a:r>
            <a:endParaRPr lang="tr-TR" dirty="0" smtClean="0">
              <a:solidFill>
                <a:srgbClr val="000000"/>
              </a:solidFill>
              <a:latin typeface="Tahoma"/>
            </a:endParaRPr>
          </a:p>
          <a:p>
            <a:r>
              <a:rPr lang="tr-TR" dirty="0">
                <a:solidFill>
                  <a:srgbClr val="000000"/>
                </a:solidFill>
                <a:latin typeface="Tahoma"/>
              </a:rPr>
              <a:t> </a:t>
            </a:r>
            <a:r>
              <a:rPr lang="tr-TR" dirty="0" smtClean="0">
                <a:solidFill>
                  <a:srgbClr val="000000"/>
                </a:solidFill>
                <a:latin typeface="Tahoma"/>
              </a:rPr>
              <a:t>     Diğer </a:t>
            </a:r>
            <a:r>
              <a:rPr lang="tr-TR" dirty="0">
                <a:solidFill>
                  <a:srgbClr val="000000"/>
                </a:solidFill>
                <a:latin typeface="Tahoma"/>
              </a:rPr>
              <a:t>kurullarda ise başkan Öğretmen, Müdür Yardımcısı, Şube Müdürü olduğu için uygulamaya alınabilmesi için okul müdürlüğünce onaylanması gerekecektir. Bu ekran </a:t>
            </a:r>
            <a:r>
              <a:rPr lang="tr-TR" b="1" dirty="0">
                <a:solidFill>
                  <a:srgbClr val="000000"/>
                </a:solidFill>
                <a:latin typeface="Tahoma"/>
              </a:rPr>
              <a:t>“Eğitim Kurumu Müdürlüğü Kurul Onaylama” </a:t>
            </a:r>
            <a:r>
              <a:rPr lang="tr-TR" dirty="0">
                <a:solidFill>
                  <a:srgbClr val="000000"/>
                </a:solidFill>
                <a:latin typeface="Tahoma"/>
              </a:rPr>
              <a:t>linki altındadır. </a:t>
            </a:r>
          </a:p>
          <a:p>
            <a:endParaRPr lang="tr-TR"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731" y="2873076"/>
            <a:ext cx="8106253" cy="320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2971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0"/>
            <a:ext cx="9144000" cy="307777"/>
          </a:xfrm>
          <a:prstGeom prst="rect">
            <a:avLst/>
          </a:prstGeom>
        </p:spPr>
        <p:txBody>
          <a:bodyPr wrap="square">
            <a:spAutoFit/>
          </a:bodyPr>
          <a:lstStyle/>
          <a:p>
            <a:r>
              <a:rPr lang="tr-TR" sz="1400" dirty="0">
                <a:solidFill>
                  <a:srgbClr val="FF0000"/>
                </a:solidFill>
                <a:latin typeface="Tahoma"/>
              </a:rPr>
              <a:t>Bu ekranda okul müdürü ekrana gelen kurulları inceledikten sonra onaylayabilir, iade edebilir, ya da silebilir. </a:t>
            </a:r>
            <a:endParaRPr lang="tr-TR" sz="1400" dirty="0">
              <a:solidFill>
                <a:srgbClr val="FF0000"/>
              </a:solidFill>
            </a:endParaRP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561" y="333006"/>
            <a:ext cx="8568952" cy="838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ikdörtgen 2"/>
          <p:cNvSpPr/>
          <p:nvPr/>
        </p:nvSpPr>
        <p:spPr>
          <a:xfrm>
            <a:off x="323528" y="1321023"/>
            <a:ext cx="8568952" cy="307777"/>
          </a:xfrm>
          <a:prstGeom prst="rect">
            <a:avLst/>
          </a:prstGeom>
        </p:spPr>
        <p:txBody>
          <a:bodyPr wrap="square">
            <a:spAutoFit/>
          </a:bodyPr>
          <a:lstStyle/>
          <a:p>
            <a:r>
              <a:rPr lang="tr-TR" sz="1400" b="1" dirty="0">
                <a:solidFill>
                  <a:srgbClr val="FF0000"/>
                </a:solidFill>
                <a:latin typeface="Tahoma"/>
              </a:rPr>
              <a:t>Onaylama dışı seçenekler için muhakkak bir gerekçe yazılması gerekir. </a:t>
            </a:r>
            <a:endParaRPr lang="tr-TR" sz="1400" b="1" dirty="0">
              <a:solidFill>
                <a:srgbClr val="FF0000"/>
              </a:solidFill>
            </a:endParaRPr>
          </a:p>
        </p:txBody>
      </p:sp>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628800"/>
            <a:ext cx="8280920"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ikdörtgen 3"/>
          <p:cNvSpPr/>
          <p:nvPr/>
        </p:nvSpPr>
        <p:spPr>
          <a:xfrm>
            <a:off x="54523" y="3488809"/>
            <a:ext cx="8964488" cy="3108543"/>
          </a:xfrm>
          <a:prstGeom prst="rect">
            <a:avLst/>
          </a:prstGeom>
        </p:spPr>
        <p:txBody>
          <a:bodyPr wrap="square">
            <a:spAutoFit/>
          </a:bodyPr>
          <a:lstStyle/>
          <a:p>
            <a:r>
              <a:rPr lang="tr-TR" sz="1400" dirty="0" smtClean="0">
                <a:solidFill>
                  <a:srgbClr val="000000"/>
                </a:solidFill>
                <a:latin typeface="Tahoma"/>
              </a:rPr>
              <a:t>      Okul </a:t>
            </a:r>
            <a:r>
              <a:rPr lang="tr-TR" sz="1400" dirty="0">
                <a:solidFill>
                  <a:srgbClr val="000000"/>
                </a:solidFill>
                <a:latin typeface="Tahoma"/>
              </a:rPr>
              <a:t>müdürü burada sadece izinli veya raporlu olup, kurul kararlarını </a:t>
            </a:r>
            <a:r>
              <a:rPr lang="tr-TR" sz="1400" dirty="0" smtClean="0">
                <a:solidFill>
                  <a:srgbClr val="000000"/>
                </a:solidFill>
                <a:latin typeface="Tahoma"/>
              </a:rPr>
              <a:t>onaylayamayanlarla </a:t>
            </a:r>
            <a:r>
              <a:rPr lang="tr-TR" sz="1400" dirty="0">
                <a:solidFill>
                  <a:srgbClr val="000000"/>
                </a:solidFill>
                <a:latin typeface="Tahoma"/>
              </a:rPr>
              <a:t>ilgili işlem yapabilir. Okul müdürü bu ekranda henüz onaylamamış kişilere </a:t>
            </a:r>
            <a:r>
              <a:rPr lang="tr-TR" sz="1400" dirty="0" err="1">
                <a:solidFill>
                  <a:srgbClr val="000000"/>
                </a:solidFill>
                <a:latin typeface="Tahoma"/>
              </a:rPr>
              <a:t>SMS’de</a:t>
            </a:r>
            <a:r>
              <a:rPr lang="tr-TR" sz="1400" dirty="0">
                <a:solidFill>
                  <a:srgbClr val="000000"/>
                </a:solidFill>
                <a:latin typeface="Tahoma"/>
              </a:rPr>
              <a:t> gönderebilir</a:t>
            </a:r>
            <a:r>
              <a:rPr lang="tr-TR" sz="1400" dirty="0" smtClean="0">
                <a:solidFill>
                  <a:srgbClr val="000000"/>
                </a:solidFill>
                <a:latin typeface="Tahoma"/>
              </a:rPr>
              <a:t>.</a:t>
            </a:r>
          </a:p>
          <a:p>
            <a:r>
              <a:rPr lang="tr-TR" sz="1400" b="1" dirty="0">
                <a:solidFill>
                  <a:srgbClr val="FF0000"/>
                </a:solidFill>
                <a:latin typeface="Tahoma"/>
              </a:rPr>
              <a:t> </a:t>
            </a:r>
            <a:r>
              <a:rPr lang="tr-TR" sz="1400" b="1" dirty="0" smtClean="0">
                <a:solidFill>
                  <a:srgbClr val="FF0000"/>
                </a:solidFill>
                <a:latin typeface="Tahoma"/>
              </a:rPr>
              <a:t>     </a:t>
            </a:r>
            <a:r>
              <a:rPr lang="tr-TR" sz="1400" b="1" dirty="0">
                <a:solidFill>
                  <a:srgbClr val="FF0000"/>
                </a:solidFill>
                <a:latin typeface="Tahoma"/>
              </a:rPr>
              <a:t>SMS 24 saat içerisinde bir kere gönderilebilir. </a:t>
            </a:r>
          </a:p>
          <a:p>
            <a:r>
              <a:rPr lang="tr-TR" sz="1400" dirty="0" smtClean="0">
                <a:solidFill>
                  <a:srgbClr val="000000"/>
                </a:solidFill>
                <a:latin typeface="Tahoma"/>
              </a:rPr>
              <a:t>     Ayrıca </a:t>
            </a:r>
            <a:r>
              <a:rPr lang="tr-TR" sz="1400" dirty="0">
                <a:solidFill>
                  <a:srgbClr val="000000"/>
                </a:solidFill>
                <a:latin typeface="Tahoma"/>
              </a:rPr>
              <a:t>okul müdürü </a:t>
            </a:r>
            <a:r>
              <a:rPr lang="tr-TR" sz="1400" b="1" dirty="0">
                <a:solidFill>
                  <a:srgbClr val="000000"/>
                </a:solidFill>
                <a:latin typeface="Tahoma"/>
              </a:rPr>
              <a:t>“Henüz kararları tam olarak girilmemiş kurulları/zümreleri görmek istiyorum.” </a:t>
            </a:r>
            <a:r>
              <a:rPr lang="tr-TR" sz="1400" dirty="0">
                <a:solidFill>
                  <a:srgbClr val="000000"/>
                </a:solidFill>
                <a:latin typeface="Tahoma"/>
              </a:rPr>
              <a:t>veya </a:t>
            </a:r>
            <a:r>
              <a:rPr lang="tr-TR" sz="1400" b="1" dirty="0">
                <a:solidFill>
                  <a:srgbClr val="000000"/>
                </a:solidFill>
                <a:latin typeface="Tahoma"/>
              </a:rPr>
              <a:t>“Henüz katılımcılarına </a:t>
            </a:r>
            <a:r>
              <a:rPr lang="tr-TR" sz="1400" b="1" dirty="0" smtClean="0">
                <a:solidFill>
                  <a:srgbClr val="000000"/>
                </a:solidFill>
                <a:latin typeface="Tahoma"/>
              </a:rPr>
              <a:t>duyurulmamış </a:t>
            </a:r>
            <a:r>
              <a:rPr lang="tr-TR" sz="1400" b="1" dirty="0">
                <a:solidFill>
                  <a:srgbClr val="000000"/>
                </a:solidFill>
                <a:latin typeface="Tahoma"/>
              </a:rPr>
              <a:t>kurulları/zümreleri görmek istiyorum.“ </a:t>
            </a:r>
            <a:r>
              <a:rPr lang="tr-TR" sz="1400" dirty="0">
                <a:solidFill>
                  <a:srgbClr val="000000"/>
                </a:solidFill>
                <a:latin typeface="Tahoma"/>
              </a:rPr>
              <a:t>seçeneklerini işaretleyerek tamamlanmamış toplantıları da görebilir. </a:t>
            </a:r>
          </a:p>
          <a:p>
            <a:r>
              <a:rPr lang="tr-TR" sz="1400" dirty="0" smtClean="0">
                <a:solidFill>
                  <a:srgbClr val="000000"/>
                </a:solidFill>
                <a:latin typeface="Tahoma"/>
              </a:rPr>
              <a:t>     Okul </a:t>
            </a:r>
            <a:r>
              <a:rPr lang="tr-TR" sz="1400" dirty="0">
                <a:solidFill>
                  <a:srgbClr val="000000"/>
                </a:solidFill>
                <a:latin typeface="Tahoma"/>
              </a:rPr>
              <a:t>müdürlüğü tarafından onaylanmış kurulların yazıcıdan baskısını </a:t>
            </a:r>
            <a:r>
              <a:rPr lang="tr-TR" sz="1400" b="1" dirty="0">
                <a:solidFill>
                  <a:srgbClr val="000000"/>
                </a:solidFill>
                <a:latin typeface="Tahoma"/>
              </a:rPr>
              <a:t>“Kurul Tanımlama” </a:t>
            </a:r>
            <a:r>
              <a:rPr lang="tr-TR" sz="1400" dirty="0">
                <a:solidFill>
                  <a:srgbClr val="000000"/>
                </a:solidFill>
                <a:latin typeface="Tahoma"/>
              </a:rPr>
              <a:t>ekranından alabilirsiniz. </a:t>
            </a:r>
            <a:endParaRPr lang="tr-TR" sz="1400" dirty="0" smtClean="0">
              <a:solidFill>
                <a:srgbClr val="000000"/>
              </a:solidFill>
              <a:latin typeface="Tahoma"/>
            </a:endParaRPr>
          </a:p>
          <a:p>
            <a:r>
              <a:rPr lang="tr-TR" sz="1400" dirty="0">
                <a:solidFill>
                  <a:srgbClr val="000000"/>
                </a:solidFill>
                <a:latin typeface="Tahoma"/>
              </a:rPr>
              <a:t> </a:t>
            </a:r>
            <a:r>
              <a:rPr lang="tr-TR" sz="1400" dirty="0" smtClean="0">
                <a:solidFill>
                  <a:srgbClr val="000000"/>
                </a:solidFill>
                <a:latin typeface="Tahoma"/>
              </a:rPr>
              <a:t>    Okul </a:t>
            </a:r>
            <a:r>
              <a:rPr lang="tr-TR" sz="1400" dirty="0">
                <a:solidFill>
                  <a:srgbClr val="000000"/>
                </a:solidFill>
                <a:latin typeface="Tahoma"/>
              </a:rPr>
              <a:t>müdürü onayladıktan sonra </a:t>
            </a:r>
            <a:r>
              <a:rPr lang="tr-TR" sz="1400" b="1" dirty="0">
                <a:solidFill>
                  <a:srgbClr val="000000"/>
                </a:solidFill>
                <a:latin typeface="Tahoma"/>
              </a:rPr>
              <a:t>“Kurul Tanımlama” </a:t>
            </a:r>
            <a:r>
              <a:rPr lang="tr-TR" sz="1400" dirty="0">
                <a:solidFill>
                  <a:srgbClr val="000000"/>
                </a:solidFill>
                <a:latin typeface="Tahoma"/>
              </a:rPr>
              <a:t>ekranına giderek ve kurulunuzu seçerek </a:t>
            </a:r>
            <a:r>
              <a:rPr lang="tr-TR" sz="1400" b="1" dirty="0">
                <a:solidFill>
                  <a:srgbClr val="000000"/>
                </a:solidFill>
                <a:latin typeface="Tahoma"/>
              </a:rPr>
              <a:t>“Oluşturduğum kurul/zümre raporunu almak istiyorum.” </a:t>
            </a:r>
            <a:r>
              <a:rPr lang="tr-TR" sz="1400" dirty="0">
                <a:solidFill>
                  <a:srgbClr val="000000"/>
                </a:solidFill>
                <a:latin typeface="Tahoma"/>
              </a:rPr>
              <a:t>seçeneğini işaretlemelisiniz. </a:t>
            </a:r>
            <a:endParaRPr lang="tr-TR" sz="1400" dirty="0" smtClean="0">
              <a:solidFill>
                <a:srgbClr val="000000"/>
              </a:solidFill>
              <a:latin typeface="Tahoma"/>
            </a:endParaRPr>
          </a:p>
          <a:p>
            <a:r>
              <a:rPr lang="tr-TR" sz="1400" dirty="0">
                <a:solidFill>
                  <a:srgbClr val="000000"/>
                </a:solidFill>
                <a:latin typeface="Tahoma"/>
              </a:rPr>
              <a:t> </a:t>
            </a:r>
            <a:r>
              <a:rPr lang="tr-TR" sz="1400" dirty="0" smtClean="0">
                <a:solidFill>
                  <a:srgbClr val="000000"/>
                </a:solidFill>
                <a:latin typeface="Tahoma"/>
              </a:rPr>
              <a:t>    Daha </a:t>
            </a:r>
            <a:r>
              <a:rPr lang="tr-TR" sz="1400" dirty="0">
                <a:solidFill>
                  <a:srgbClr val="000000"/>
                </a:solidFill>
                <a:latin typeface="Tahoma"/>
              </a:rPr>
              <a:t>sonra menü çubuğunda bulunan </a:t>
            </a:r>
            <a:r>
              <a:rPr lang="tr-TR" sz="1400" b="1" dirty="0">
                <a:solidFill>
                  <a:srgbClr val="000000"/>
                </a:solidFill>
                <a:latin typeface="Tahoma"/>
              </a:rPr>
              <a:t>“Raporlama” </a:t>
            </a:r>
            <a:r>
              <a:rPr lang="tr-TR" sz="1400" dirty="0">
                <a:solidFill>
                  <a:srgbClr val="000000"/>
                </a:solidFill>
                <a:latin typeface="Tahoma"/>
              </a:rPr>
              <a:t>düğmesine basarak ekranda raporunuzu görebilirsiniz. Raporla beraber imza çizelgesi de basılacaktır. </a:t>
            </a:r>
            <a:endParaRPr lang="tr-TR" sz="1400" dirty="0" smtClean="0">
              <a:solidFill>
                <a:srgbClr val="000000"/>
              </a:solidFill>
              <a:latin typeface="Tahoma"/>
            </a:endParaRPr>
          </a:p>
          <a:p>
            <a:r>
              <a:rPr lang="tr-TR" sz="1400" dirty="0">
                <a:solidFill>
                  <a:srgbClr val="000000"/>
                </a:solidFill>
                <a:latin typeface="Tahoma"/>
              </a:rPr>
              <a:t> </a:t>
            </a:r>
            <a:r>
              <a:rPr lang="tr-TR" sz="1400" dirty="0" smtClean="0">
                <a:solidFill>
                  <a:srgbClr val="000000"/>
                </a:solidFill>
                <a:latin typeface="Tahoma"/>
              </a:rPr>
              <a:t>     Bu </a:t>
            </a:r>
            <a:r>
              <a:rPr lang="tr-TR" sz="1400" dirty="0">
                <a:solidFill>
                  <a:srgbClr val="000000"/>
                </a:solidFill>
                <a:latin typeface="Tahoma"/>
              </a:rPr>
              <a:t>raporu ıslak imza ile imzalayıp okul yönetimine bırakınız. </a:t>
            </a:r>
            <a:r>
              <a:rPr lang="tr-TR" sz="1400" b="1" dirty="0">
                <a:solidFill>
                  <a:srgbClr val="000000"/>
                </a:solidFill>
                <a:latin typeface="Tahoma"/>
              </a:rPr>
              <a:t>“Kurul Toplantı Bilgilendirme” </a:t>
            </a:r>
            <a:r>
              <a:rPr lang="tr-TR" sz="1400" dirty="0">
                <a:solidFill>
                  <a:srgbClr val="000000"/>
                </a:solidFill>
                <a:latin typeface="Tahoma"/>
              </a:rPr>
              <a:t>ekranından </a:t>
            </a:r>
            <a:r>
              <a:rPr lang="tr-TR" sz="1400" b="1" dirty="0">
                <a:solidFill>
                  <a:srgbClr val="FF0000"/>
                </a:solidFill>
                <a:latin typeface="Tahoma"/>
              </a:rPr>
              <a:t>rapor alınamaz</a:t>
            </a:r>
            <a:r>
              <a:rPr lang="tr-TR" sz="1400" dirty="0">
                <a:solidFill>
                  <a:srgbClr val="000000"/>
                </a:solidFill>
                <a:latin typeface="Tahoma"/>
              </a:rPr>
              <a:t>. </a:t>
            </a:r>
            <a:endParaRPr lang="tr-TR" sz="1400" dirty="0"/>
          </a:p>
        </p:txBody>
      </p:sp>
    </p:spTree>
    <p:extLst>
      <p:ext uri="{BB962C8B-B14F-4D97-AF65-F5344CB8AC3E}">
        <p14:creationId xmlns:p14="http://schemas.microsoft.com/office/powerpoint/2010/main" val="30084599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0"/>
            <a:ext cx="9144000" cy="1323439"/>
          </a:xfrm>
          <a:prstGeom prst="rect">
            <a:avLst/>
          </a:prstGeom>
        </p:spPr>
        <p:txBody>
          <a:bodyPr wrap="square">
            <a:spAutoFit/>
          </a:bodyPr>
          <a:lstStyle/>
          <a:p>
            <a:r>
              <a:rPr lang="tr-TR" sz="1600" b="1" dirty="0" smtClean="0">
                <a:solidFill>
                  <a:srgbClr val="C0504D"/>
                </a:solidFill>
                <a:latin typeface="Tahoma"/>
              </a:rPr>
              <a:t>                                            Kararlar </a:t>
            </a:r>
            <a:r>
              <a:rPr lang="tr-TR" sz="1600" b="1" dirty="0">
                <a:solidFill>
                  <a:srgbClr val="C0504D"/>
                </a:solidFill>
                <a:latin typeface="Tahoma"/>
              </a:rPr>
              <a:t>ve Sonuçları İşlemleri </a:t>
            </a:r>
            <a:endParaRPr lang="tr-TR" sz="1600" dirty="0">
              <a:solidFill>
                <a:srgbClr val="C0504D"/>
              </a:solidFill>
              <a:latin typeface="Tahoma"/>
            </a:endParaRPr>
          </a:p>
          <a:p>
            <a:r>
              <a:rPr lang="tr-TR" sz="1600" b="1" dirty="0" smtClean="0">
                <a:solidFill>
                  <a:srgbClr val="000000"/>
                </a:solidFill>
                <a:latin typeface="Tahoma"/>
              </a:rPr>
              <a:t>    “</a:t>
            </a:r>
            <a:r>
              <a:rPr lang="tr-TR" sz="1600" b="1" dirty="0">
                <a:solidFill>
                  <a:srgbClr val="000000"/>
                </a:solidFill>
                <a:latin typeface="Tahoma"/>
              </a:rPr>
              <a:t>Yönetimsel İşlemler” </a:t>
            </a:r>
            <a:r>
              <a:rPr lang="tr-TR" sz="1600" dirty="0">
                <a:solidFill>
                  <a:srgbClr val="000000"/>
                </a:solidFill>
                <a:latin typeface="Tahoma"/>
              </a:rPr>
              <a:t>altındaki </a:t>
            </a:r>
            <a:r>
              <a:rPr lang="tr-TR" sz="1600" b="1" dirty="0">
                <a:solidFill>
                  <a:srgbClr val="000000"/>
                </a:solidFill>
                <a:latin typeface="Tahoma"/>
              </a:rPr>
              <a:t>“Eğitim Kurumu İşlemleri” </a:t>
            </a:r>
            <a:r>
              <a:rPr lang="tr-TR" sz="1600" dirty="0">
                <a:solidFill>
                  <a:srgbClr val="000000"/>
                </a:solidFill>
                <a:latin typeface="Tahoma"/>
              </a:rPr>
              <a:t>menüsü altına bulunan </a:t>
            </a:r>
            <a:r>
              <a:rPr lang="tr-TR" sz="1600" b="1" dirty="0">
                <a:solidFill>
                  <a:srgbClr val="000000"/>
                </a:solidFill>
                <a:latin typeface="Tahoma"/>
              </a:rPr>
              <a:t>“Kararlar ve Sonuçları” </a:t>
            </a:r>
            <a:r>
              <a:rPr lang="tr-TR" sz="1600" dirty="0">
                <a:solidFill>
                  <a:srgbClr val="000000"/>
                </a:solidFill>
                <a:latin typeface="Tahoma"/>
              </a:rPr>
              <a:t>ekranı, yöneticilerin ve kurul başkanlarının daha önceden oluşturulmuş ve okul yönetimince de onaylanmış olan kurullara ait kararların sonuçlarını girebilecekleri bir bölümdür. </a:t>
            </a:r>
            <a:endParaRPr lang="tr-TR" sz="1600"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335311"/>
            <a:ext cx="8496944" cy="1491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ikdörtgen 2"/>
          <p:cNvSpPr/>
          <p:nvPr/>
        </p:nvSpPr>
        <p:spPr>
          <a:xfrm>
            <a:off x="251520" y="2875002"/>
            <a:ext cx="8892480" cy="1077218"/>
          </a:xfrm>
          <a:prstGeom prst="rect">
            <a:avLst/>
          </a:prstGeom>
        </p:spPr>
        <p:txBody>
          <a:bodyPr wrap="square">
            <a:spAutoFit/>
          </a:bodyPr>
          <a:lstStyle/>
          <a:p>
            <a:r>
              <a:rPr lang="tr-TR" sz="1600" dirty="0" smtClean="0">
                <a:solidFill>
                  <a:srgbClr val="000000"/>
                </a:solidFill>
                <a:latin typeface="Tahoma"/>
              </a:rPr>
              <a:t>     Bu </a:t>
            </a:r>
            <a:r>
              <a:rPr lang="tr-TR" sz="1600" dirty="0">
                <a:solidFill>
                  <a:srgbClr val="000000"/>
                </a:solidFill>
                <a:latin typeface="Tahoma"/>
              </a:rPr>
              <a:t>ekrana girdiğinizde geçerli dönem otomatik olarak ekrana gelecektir. İş takvimi seçilmeden herhangi bir işlem yapılamaz. </a:t>
            </a:r>
            <a:endParaRPr lang="tr-TR" sz="1600" dirty="0" smtClean="0">
              <a:solidFill>
                <a:srgbClr val="000000"/>
              </a:solidFill>
              <a:latin typeface="Tahoma"/>
            </a:endParaRPr>
          </a:p>
          <a:p>
            <a:r>
              <a:rPr lang="tr-TR" sz="1600" dirty="0">
                <a:solidFill>
                  <a:srgbClr val="000000"/>
                </a:solidFill>
                <a:latin typeface="Tahoma"/>
              </a:rPr>
              <a:t> </a:t>
            </a:r>
            <a:r>
              <a:rPr lang="tr-TR" sz="1600" dirty="0" smtClean="0">
                <a:solidFill>
                  <a:srgbClr val="000000"/>
                </a:solidFill>
                <a:latin typeface="Tahoma"/>
              </a:rPr>
              <a:t>    Bu </a:t>
            </a:r>
            <a:r>
              <a:rPr lang="tr-TR" sz="1600" dirty="0">
                <a:solidFill>
                  <a:srgbClr val="000000"/>
                </a:solidFill>
                <a:latin typeface="Tahoma"/>
              </a:rPr>
              <a:t>ekranda ilgili döneme ve kurumunuza ait </a:t>
            </a:r>
            <a:r>
              <a:rPr lang="tr-TR" sz="1600" b="1" dirty="0">
                <a:solidFill>
                  <a:srgbClr val="000000"/>
                </a:solidFill>
                <a:latin typeface="Tahoma"/>
              </a:rPr>
              <a:t>“Tamamlanmış ve Sonuçları İşlenebilir Toplantılar” </a:t>
            </a:r>
            <a:r>
              <a:rPr lang="tr-TR" sz="1600" dirty="0">
                <a:solidFill>
                  <a:srgbClr val="000000"/>
                </a:solidFill>
                <a:latin typeface="Tahoma"/>
              </a:rPr>
              <a:t>listesi gelecektir. Okul müdürlüğü tarafından onaylanan toplantılar burada listelenir. </a:t>
            </a:r>
            <a:endParaRPr lang="tr-TR" sz="1600" dirty="0"/>
          </a:p>
        </p:txBody>
      </p:sp>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4149080"/>
            <a:ext cx="8892480" cy="2247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50624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116633"/>
            <a:ext cx="7772400" cy="936103"/>
          </a:xfrm>
        </p:spPr>
        <p:txBody>
          <a:bodyPr>
            <a:noAutofit/>
          </a:bodyPr>
          <a:lstStyle/>
          <a:p>
            <a:r>
              <a:rPr lang="tr-TR" sz="2800" b="1" dirty="0" smtClean="0"/>
              <a:t>Tarayıcınızın arama çubuğuna </a:t>
            </a:r>
            <a:br>
              <a:rPr lang="tr-TR" sz="2800" b="1" dirty="0" smtClean="0"/>
            </a:br>
            <a:r>
              <a:rPr lang="tr-TR" sz="3200" b="1" dirty="0" smtClean="0">
                <a:hlinkClick r:id="rId2"/>
              </a:rPr>
              <a:t>http</a:t>
            </a:r>
            <a:r>
              <a:rPr lang="tr-TR" sz="3200" b="1" dirty="0">
                <a:hlinkClick r:id="rId2"/>
              </a:rPr>
              <a:t>://e-mufredat.meb.gov.tr</a:t>
            </a:r>
            <a:r>
              <a:rPr lang="tr-TR" sz="3200" b="1" dirty="0" smtClean="0">
                <a:hlinkClick r:id="rId2"/>
              </a:rPr>
              <a:t>/</a:t>
            </a:r>
            <a:r>
              <a:rPr lang="tr-TR" sz="3200" b="1" dirty="0" smtClean="0"/>
              <a:t> yazın</a:t>
            </a:r>
            <a:r>
              <a:rPr lang="tr-TR" sz="2800" b="1" dirty="0" smtClean="0"/>
              <a:t>.</a:t>
            </a:r>
            <a:endParaRPr lang="tr-TR" sz="2800" b="1" dirty="0"/>
          </a:p>
        </p:txBody>
      </p:sp>
      <p:sp>
        <p:nvSpPr>
          <p:cNvPr id="3" name="Alt Başlık 2"/>
          <p:cNvSpPr>
            <a:spLocks noGrp="1"/>
          </p:cNvSpPr>
          <p:nvPr>
            <p:ph type="subTitle" idx="1"/>
          </p:nvPr>
        </p:nvSpPr>
        <p:spPr>
          <a:xfrm flipV="1">
            <a:off x="1371600" y="5638799"/>
            <a:ext cx="6400800" cy="45719"/>
          </a:xfrm>
        </p:spPr>
        <p:txBody>
          <a:bodyPr>
            <a:normAutofit fontScale="25000" lnSpcReduction="20000"/>
          </a:bodyPr>
          <a:lstStyle/>
          <a:p>
            <a:endParaRPr lang="tr-TR" dirty="0"/>
          </a:p>
        </p:txBody>
      </p:sp>
      <p:pic>
        <p:nvPicPr>
          <p:cNvPr id="1027" name="Picture 3" descr="C:\Users\sgse\Pictures\Screenshots\Ekran Görüntüsü (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52736"/>
            <a:ext cx="9180512" cy="5861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29453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0"/>
            <a:ext cx="9144000" cy="923330"/>
          </a:xfrm>
          <a:prstGeom prst="rect">
            <a:avLst/>
          </a:prstGeom>
        </p:spPr>
        <p:txBody>
          <a:bodyPr wrap="square">
            <a:spAutoFit/>
          </a:bodyPr>
          <a:lstStyle/>
          <a:p>
            <a:r>
              <a:rPr lang="tr-TR" dirty="0" smtClean="0">
                <a:solidFill>
                  <a:srgbClr val="000000"/>
                </a:solidFill>
                <a:latin typeface="Tahoma"/>
              </a:rPr>
              <a:t>     İş </a:t>
            </a:r>
            <a:r>
              <a:rPr lang="tr-TR" dirty="0">
                <a:solidFill>
                  <a:srgbClr val="000000"/>
                </a:solidFill>
                <a:latin typeface="Tahoma"/>
              </a:rPr>
              <a:t>Takvimin seçeneğinin hemen altında bulunan </a:t>
            </a:r>
            <a:r>
              <a:rPr lang="tr-TR" b="1" dirty="0">
                <a:solidFill>
                  <a:srgbClr val="000000"/>
                </a:solidFill>
                <a:latin typeface="Tahoma"/>
              </a:rPr>
              <a:t>“İş takvimini ve açıklamaları görmek istiyorum.” </a:t>
            </a:r>
            <a:r>
              <a:rPr lang="tr-TR" dirty="0">
                <a:solidFill>
                  <a:srgbClr val="000000"/>
                </a:solidFill>
                <a:latin typeface="Tahoma"/>
              </a:rPr>
              <a:t>seçeneği tıklandığı takdirde o yıla ait Bakanlık ve İl Millî Eğitim Müdürlüğü tarafından onaylı iş takvimi açıklamaları gelmektedir. </a:t>
            </a:r>
            <a:endParaRPr lang="tr-TR"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531" y="1268760"/>
            <a:ext cx="8712969" cy="4593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920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6970" y="16625"/>
            <a:ext cx="9036496" cy="646331"/>
          </a:xfrm>
          <a:prstGeom prst="rect">
            <a:avLst/>
          </a:prstGeom>
        </p:spPr>
        <p:txBody>
          <a:bodyPr wrap="square">
            <a:spAutoFit/>
          </a:bodyPr>
          <a:lstStyle/>
          <a:p>
            <a:r>
              <a:rPr lang="tr-TR" dirty="0" smtClean="0">
                <a:solidFill>
                  <a:srgbClr val="000000"/>
                </a:solidFill>
                <a:latin typeface="Tahoma"/>
              </a:rPr>
              <a:t>     Tamamlanmış </a:t>
            </a:r>
            <a:r>
              <a:rPr lang="tr-TR" dirty="0">
                <a:solidFill>
                  <a:srgbClr val="000000"/>
                </a:solidFill>
                <a:latin typeface="Tahoma"/>
              </a:rPr>
              <a:t>olan toplantılardan ilgili kurul seçilerek, kurula ait gündem maddeleri ve kararlar listelenmekte ve ilgili kayıtla ilgili sonuç bilgi girişi yapılabilmektedir. </a:t>
            </a:r>
            <a:endParaRPr lang="tr-TR" dirty="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052736"/>
            <a:ext cx="8830014" cy="3257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65835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9240" y="0"/>
            <a:ext cx="9144000" cy="1323439"/>
          </a:xfrm>
          <a:prstGeom prst="rect">
            <a:avLst/>
          </a:prstGeom>
        </p:spPr>
        <p:txBody>
          <a:bodyPr wrap="square">
            <a:spAutoFit/>
          </a:bodyPr>
          <a:lstStyle/>
          <a:p>
            <a:r>
              <a:rPr lang="tr-TR" sz="1600" dirty="0" smtClean="0">
                <a:solidFill>
                  <a:srgbClr val="000000"/>
                </a:solidFill>
                <a:latin typeface="Tahoma"/>
              </a:rPr>
              <a:t>      Kararın </a:t>
            </a:r>
            <a:r>
              <a:rPr lang="tr-TR" sz="1600" dirty="0">
                <a:solidFill>
                  <a:srgbClr val="000000"/>
                </a:solidFill>
                <a:latin typeface="Tahoma"/>
              </a:rPr>
              <a:t>durumu ile ilgili bir değişiklik işlemi yapılmak istendiğinde, ilgili kaydın sol tarafında bulunan kalem resmine basılarak gelen </a:t>
            </a:r>
            <a:r>
              <a:rPr lang="tr-TR" sz="1600" b="1" dirty="0">
                <a:solidFill>
                  <a:srgbClr val="000000"/>
                </a:solidFill>
                <a:latin typeface="Tahoma"/>
              </a:rPr>
              <a:t>“Kararlar ve Sonuçlarını Güncelleme Bölümü” </a:t>
            </a:r>
            <a:r>
              <a:rPr lang="tr-TR" sz="1600" dirty="0">
                <a:solidFill>
                  <a:srgbClr val="000000"/>
                </a:solidFill>
                <a:latin typeface="Tahoma"/>
              </a:rPr>
              <a:t>seçeneklerdeki ilgili kutucuk seçilir. </a:t>
            </a:r>
            <a:endParaRPr lang="tr-TR" sz="1600" dirty="0" smtClean="0">
              <a:solidFill>
                <a:srgbClr val="000000"/>
              </a:solidFill>
              <a:latin typeface="Tahoma"/>
            </a:endParaRPr>
          </a:p>
          <a:p>
            <a:r>
              <a:rPr lang="tr-TR" sz="1600" dirty="0">
                <a:solidFill>
                  <a:srgbClr val="000000"/>
                </a:solidFill>
                <a:latin typeface="Tahoma"/>
              </a:rPr>
              <a:t> </a:t>
            </a:r>
            <a:r>
              <a:rPr lang="tr-TR" sz="1600" dirty="0" smtClean="0">
                <a:solidFill>
                  <a:srgbClr val="000000"/>
                </a:solidFill>
                <a:latin typeface="Tahoma"/>
              </a:rPr>
              <a:t>     Alt </a:t>
            </a:r>
            <a:r>
              <a:rPr lang="tr-TR" sz="1600" dirty="0">
                <a:solidFill>
                  <a:srgbClr val="000000"/>
                </a:solidFill>
                <a:latin typeface="Tahoma"/>
              </a:rPr>
              <a:t>bölümünde bulunan </a:t>
            </a:r>
            <a:r>
              <a:rPr lang="tr-TR" sz="1600" b="1" dirty="0">
                <a:solidFill>
                  <a:srgbClr val="000000"/>
                </a:solidFill>
                <a:latin typeface="Tahoma"/>
              </a:rPr>
              <a:t>“Karar Sonucu” </a:t>
            </a:r>
            <a:r>
              <a:rPr lang="tr-TR" sz="1600" dirty="0">
                <a:solidFill>
                  <a:srgbClr val="000000"/>
                </a:solidFill>
                <a:latin typeface="Tahoma"/>
              </a:rPr>
              <a:t>açıklama bölümüne de bu karar ile ilgili sonuç bilgileri girilerek, en üst menüde bulunan </a:t>
            </a:r>
            <a:r>
              <a:rPr lang="tr-TR" sz="1600" b="1" dirty="0">
                <a:solidFill>
                  <a:srgbClr val="000000"/>
                </a:solidFill>
                <a:latin typeface="Tahoma"/>
              </a:rPr>
              <a:t>“Yeni Kayıt” </a:t>
            </a:r>
            <a:r>
              <a:rPr lang="tr-TR" sz="1600" dirty="0">
                <a:solidFill>
                  <a:srgbClr val="000000"/>
                </a:solidFill>
                <a:latin typeface="Tahoma"/>
              </a:rPr>
              <a:t>veya </a:t>
            </a:r>
            <a:r>
              <a:rPr lang="tr-TR" sz="1600" b="1" dirty="0">
                <a:solidFill>
                  <a:srgbClr val="000000"/>
                </a:solidFill>
                <a:latin typeface="Tahoma"/>
              </a:rPr>
              <a:t>“Kayıt Güncelle” </a:t>
            </a:r>
            <a:r>
              <a:rPr lang="tr-TR" sz="1600" dirty="0">
                <a:solidFill>
                  <a:srgbClr val="000000"/>
                </a:solidFill>
                <a:latin typeface="Tahoma"/>
              </a:rPr>
              <a:t>düğmesine basılır. </a:t>
            </a:r>
            <a:endParaRPr lang="tr-TR" sz="1600" dirty="0"/>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23439"/>
            <a:ext cx="9114760" cy="2105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1" name="Picture 3" descr="C:\Users\sgse\Pictures\Screenshots\Ekran Görüntüsü (1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695617"/>
            <a:ext cx="9007256" cy="2829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36055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2636912"/>
            <a:ext cx="8229600" cy="1143000"/>
          </a:xfrm>
        </p:spPr>
        <p:txBody>
          <a:bodyPr>
            <a:normAutofit fontScale="90000"/>
          </a:bodyPr>
          <a:lstStyle/>
          <a:p>
            <a:r>
              <a:rPr lang="tr-TR" dirty="0" smtClean="0">
                <a:solidFill>
                  <a:srgbClr val="FF0000"/>
                </a:solidFill>
              </a:rPr>
              <a:t>Katılım ve </a:t>
            </a:r>
            <a:r>
              <a:rPr lang="tr-TR" smtClean="0">
                <a:solidFill>
                  <a:srgbClr val="FF0000"/>
                </a:solidFill>
              </a:rPr>
              <a:t>Katkınız İçin Teşekkür </a:t>
            </a:r>
            <a:r>
              <a:rPr lang="tr-TR" dirty="0" smtClean="0">
                <a:solidFill>
                  <a:srgbClr val="FF0000"/>
                </a:solidFill>
              </a:rPr>
              <a:t>Eder,</a:t>
            </a:r>
            <a:br>
              <a:rPr lang="tr-TR" dirty="0" smtClean="0">
                <a:solidFill>
                  <a:srgbClr val="FF0000"/>
                </a:solidFill>
              </a:rPr>
            </a:br>
            <a:r>
              <a:rPr lang="tr-TR" dirty="0" smtClean="0">
                <a:solidFill>
                  <a:srgbClr val="FF0000"/>
                </a:solidFill>
              </a:rPr>
              <a:t>Çalışmalarınızda Başarılar Dileriz.</a:t>
            </a:r>
            <a:endParaRPr lang="tr-TR" dirty="0">
              <a:solidFill>
                <a:srgbClr val="FF0000"/>
              </a:solidFill>
            </a:endParaRPr>
          </a:p>
        </p:txBody>
      </p:sp>
    </p:spTree>
    <p:extLst>
      <p:ext uri="{BB962C8B-B14F-4D97-AF65-F5344CB8AC3E}">
        <p14:creationId xmlns:p14="http://schemas.microsoft.com/office/powerpoint/2010/main" val="34922821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994122"/>
          </a:xfrm>
        </p:spPr>
        <p:txBody>
          <a:bodyPr>
            <a:normAutofit/>
          </a:bodyPr>
          <a:lstStyle/>
          <a:p>
            <a:r>
              <a:rPr lang="tr-TR" sz="1200" dirty="0">
                <a:hlinkClick r:id="rId2"/>
              </a:rPr>
              <a:t>http://e-mufredat.meb.gov.tr</a:t>
            </a:r>
            <a:r>
              <a:rPr lang="tr-TR" sz="1200" dirty="0" smtClean="0">
                <a:hlinkClick r:id="rId2"/>
              </a:rPr>
              <a:t>/</a:t>
            </a:r>
            <a:r>
              <a:rPr lang="tr-TR" sz="1200" dirty="0" smtClean="0"/>
              <a:t>  </a:t>
            </a:r>
            <a:br>
              <a:rPr lang="tr-TR" sz="1200" dirty="0" smtClean="0"/>
            </a:br>
            <a:r>
              <a:rPr lang="tr-TR" sz="1200" dirty="0" smtClean="0"/>
              <a:t>Sisteme girmek için  aşağıda işaretli kısım sizi  </a:t>
            </a:r>
            <a:r>
              <a:rPr lang="tr-TR" sz="1200" b="1" dirty="0" smtClean="0"/>
              <a:t>MEBBİS  </a:t>
            </a:r>
            <a:r>
              <a:rPr lang="tr-TR" sz="1200" dirty="0" smtClean="0"/>
              <a:t>giriş modülüne yönlendirecektir. </a:t>
            </a:r>
            <a:br>
              <a:rPr lang="tr-TR" sz="1200" dirty="0" smtClean="0"/>
            </a:br>
            <a:r>
              <a:rPr lang="tr-TR" sz="1200" b="1" dirty="0"/>
              <a:t> </a:t>
            </a:r>
            <a:r>
              <a:rPr lang="tr-TR" sz="1200" b="1" dirty="0" smtClean="0"/>
              <a:t>Not:  MEBBİS  </a:t>
            </a:r>
            <a:r>
              <a:rPr lang="tr-TR" sz="1200" dirty="0" smtClean="0"/>
              <a:t>giriş sayfasında girişiniz için kişisel şifrenizle girmelisiniz.</a:t>
            </a:r>
            <a:br>
              <a:rPr lang="tr-TR" sz="1200" dirty="0" smtClean="0"/>
            </a:br>
            <a:endParaRPr lang="tr-TR" sz="1200" dirty="0"/>
          </a:p>
        </p:txBody>
      </p:sp>
      <p:sp>
        <p:nvSpPr>
          <p:cNvPr id="3" name="İçerik Yer Tutucusu 2"/>
          <p:cNvSpPr>
            <a:spLocks noGrp="1"/>
          </p:cNvSpPr>
          <p:nvPr>
            <p:ph idx="1"/>
          </p:nvPr>
        </p:nvSpPr>
        <p:spPr>
          <a:xfrm>
            <a:off x="457200" y="6080444"/>
            <a:ext cx="8229600" cy="45719"/>
          </a:xfrm>
        </p:spPr>
        <p:txBody>
          <a:bodyPr>
            <a:normAutofit fontScale="25000" lnSpcReduction="20000"/>
          </a:bodyPr>
          <a:lstStyle/>
          <a:p>
            <a:endParaRPr lang="tr-TR" dirty="0"/>
          </a:p>
        </p:txBody>
      </p:sp>
      <p:pic>
        <p:nvPicPr>
          <p:cNvPr id="2050" name="Picture 2" descr="C:\Users\sgse\Pictures\Screenshots\Ekran Görüntüsü (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68760"/>
            <a:ext cx="9123237" cy="7285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17580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3074" name="Picture 2" descr="C:\Users\sgse\Pictures\Screenshots\Ekran Görüntüsü (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61"/>
            <a:ext cx="9146896" cy="6859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40662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l"/>
            <a:r>
              <a:rPr lang="tr-TR" sz="1600" dirty="0" smtClean="0">
                <a:solidFill>
                  <a:srgbClr val="FF0000"/>
                </a:solidFill>
              </a:rPr>
              <a:t>Sisteme girdikten sonra karşınıza bu ekran çıkacak. </a:t>
            </a:r>
            <a:br>
              <a:rPr lang="tr-TR" sz="1600" dirty="0" smtClean="0">
                <a:solidFill>
                  <a:srgbClr val="FF0000"/>
                </a:solidFill>
              </a:rPr>
            </a:br>
            <a:r>
              <a:rPr lang="tr-TR" sz="1600" dirty="0" smtClean="0">
                <a:solidFill>
                  <a:srgbClr val="FF0000"/>
                </a:solidFill>
              </a:rPr>
              <a:t>En altta Sisteme giriş tarihiniz, </a:t>
            </a:r>
            <a:r>
              <a:rPr lang="tr-TR" sz="1600" dirty="0" err="1" smtClean="0">
                <a:solidFill>
                  <a:srgbClr val="FF0000"/>
                </a:solidFill>
              </a:rPr>
              <a:t>Ip</a:t>
            </a:r>
            <a:r>
              <a:rPr lang="tr-TR" sz="1600" dirty="0" smtClean="0">
                <a:solidFill>
                  <a:srgbClr val="FF0000"/>
                </a:solidFill>
              </a:rPr>
              <a:t> Numaranız ve</a:t>
            </a:r>
            <a:br>
              <a:rPr lang="tr-TR" sz="1600" dirty="0" smtClean="0">
                <a:solidFill>
                  <a:srgbClr val="FF0000"/>
                </a:solidFill>
              </a:rPr>
            </a:br>
            <a:r>
              <a:rPr lang="tr-TR" sz="1600" dirty="0" smtClean="0">
                <a:solidFill>
                  <a:srgbClr val="FF0000"/>
                </a:solidFill>
              </a:rPr>
              <a:t>Toplamda sisteme kaç kere girdiğinizi takip edebilirsiniz.</a:t>
            </a:r>
            <a:endParaRPr lang="tr-TR" sz="1600" dirty="0">
              <a:solidFill>
                <a:srgbClr val="FF0000"/>
              </a:solidFill>
            </a:endParaRPr>
          </a:p>
        </p:txBody>
      </p:sp>
      <p:sp>
        <p:nvSpPr>
          <p:cNvPr id="3" name="İçerik Yer Tutucusu 2"/>
          <p:cNvSpPr>
            <a:spLocks noGrp="1"/>
          </p:cNvSpPr>
          <p:nvPr>
            <p:ph idx="1"/>
          </p:nvPr>
        </p:nvSpPr>
        <p:spPr/>
        <p:txBody>
          <a:bodyPr/>
          <a:lstStyle/>
          <a:p>
            <a:endParaRPr lang="tr-TR" dirty="0"/>
          </a:p>
        </p:txBody>
      </p:sp>
      <p:pic>
        <p:nvPicPr>
          <p:cNvPr id="4098" name="Picture 2" descr="C:\Users\sgse\Pictures\Screenshots\Ekran Görüntüsü (1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76" y="1196752"/>
            <a:ext cx="9144000" cy="5661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16300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a:xfrm flipV="1">
            <a:off x="457200" y="6126163"/>
            <a:ext cx="8229600" cy="45719"/>
          </a:xfrm>
        </p:spPr>
        <p:txBody>
          <a:bodyPr>
            <a:normAutofit fontScale="25000" lnSpcReduction="20000"/>
          </a:bodyPr>
          <a:lstStyle/>
          <a:p>
            <a:endParaRPr lang="tr-TR" dirty="0"/>
          </a:p>
        </p:txBody>
      </p:sp>
      <p:pic>
        <p:nvPicPr>
          <p:cNvPr id="5122" name="Picture 2" descr="C:\Users\sgse\Pictures\Screenshots\Ekran Görüntüsü (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84784"/>
            <a:ext cx="9144000" cy="5740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16932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6146" name="Picture 2" descr="C:\Users\sgse\Pictures\Screenshots\Ekran Görüntüsü (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526"/>
            <a:ext cx="91421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24376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0505" y="260648"/>
            <a:ext cx="8229600" cy="130026"/>
          </a:xfrm>
        </p:spPr>
        <p:txBody>
          <a:bodyPr>
            <a:normAutofit fontScale="90000"/>
          </a:bodyPr>
          <a:lstStyle/>
          <a:p>
            <a:r>
              <a:rPr lang="tr-TR" dirty="0" smtClean="0"/>
              <a:t>Tablo</a:t>
            </a:r>
            <a:endParaRPr lang="tr-TR" dirty="0"/>
          </a:p>
        </p:txBody>
      </p:sp>
      <p:sp>
        <p:nvSpPr>
          <p:cNvPr id="3" name="İçerik Yer Tutucusu 2"/>
          <p:cNvSpPr>
            <a:spLocks noGrp="1"/>
          </p:cNvSpPr>
          <p:nvPr>
            <p:ph idx="1"/>
          </p:nvPr>
        </p:nvSpPr>
        <p:spPr/>
        <p:txBody>
          <a:bodyPr/>
          <a:lstStyle/>
          <a:p>
            <a:endParaRPr lang="tr-TR"/>
          </a:p>
        </p:txBody>
      </p:sp>
      <p:pic>
        <p:nvPicPr>
          <p:cNvPr id="7170" name="Picture 2" descr="C:\Users\sgse\Pictures\Screenshots\Ekran Görüntüsü (1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2" y="404664"/>
            <a:ext cx="9157387" cy="6309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222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Açılar">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824</TotalTime>
  <Words>2813</Words>
  <Application>Microsoft Office PowerPoint</Application>
  <PresentationFormat>Ekran Gösterisi (4:3)</PresentationFormat>
  <Paragraphs>163</Paragraphs>
  <Slides>33</Slides>
  <Notes>1</Notes>
  <HiddenSlides>0</HiddenSlides>
  <MMClips>0</MMClips>
  <ScaleCrop>false</ScaleCrop>
  <HeadingPairs>
    <vt:vector size="4" baseType="variant">
      <vt:variant>
        <vt:lpstr>Tema</vt:lpstr>
      </vt:variant>
      <vt:variant>
        <vt:i4>1</vt:i4>
      </vt:variant>
      <vt:variant>
        <vt:lpstr>Slayt Başlıkları</vt:lpstr>
      </vt:variant>
      <vt:variant>
        <vt:i4>33</vt:i4>
      </vt:variant>
    </vt:vector>
  </HeadingPairs>
  <TitlesOfParts>
    <vt:vector size="34" baseType="lpstr">
      <vt:lpstr>Ofis Teması</vt:lpstr>
      <vt:lpstr>PowerPoint Sunusu</vt:lpstr>
      <vt:lpstr>  E-MÜFREDAT PROJESİ  </vt:lpstr>
      <vt:lpstr>Tarayıcınızın arama çubuğuna  http://e-mufredat.meb.gov.tr/ yazın.</vt:lpstr>
      <vt:lpstr>http://e-mufredat.meb.gov.tr/   Sisteme girmek için  aşağıda işaretli kısım sizi  MEBBİS  giriş modülüne yönlendirecektir.   Not:  MEBBİS  giriş sayfasında girişiniz için kişisel şifrenizle girmelisiniz. </vt:lpstr>
      <vt:lpstr>PowerPoint Sunusu</vt:lpstr>
      <vt:lpstr>Sisteme girdikten sonra karşınıza bu ekran çıkacak.  En altta Sisteme giriş tarihiniz, Ip Numaranız ve Toplamda sisteme kaç kere girdiğinizi takip edebilirsiniz.</vt:lpstr>
      <vt:lpstr>PowerPoint Sunusu</vt:lpstr>
      <vt:lpstr>PowerPoint Sunusu</vt:lpstr>
      <vt:lpstr>Tablo</vt:lpstr>
      <vt:lpstr>PowerPoint Sunusu</vt:lpstr>
      <vt:lpstr>İçerik Kısa Yolları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Katılım ve Katkınız İçin Teşekkür Eder, Çalışmalarınızda Başarılar Dileriz.</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sgse</dc:creator>
  <cp:lastModifiedBy>Ebru-Müdür</cp:lastModifiedBy>
  <cp:revision>35</cp:revision>
  <dcterms:created xsi:type="dcterms:W3CDTF">2017-11-09T11:53:49Z</dcterms:created>
  <dcterms:modified xsi:type="dcterms:W3CDTF">2017-12-06T14:32:17Z</dcterms:modified>
</cp:coreProperties>
</file>